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0080625" cy="5670550"/>
  <p:notesSz cx="7559675" cy="10691813"/>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486" y="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jpeg>
</file>

<file path=ppt/media/image12.png>
</file>

<file path=ppt/media/image13.png>
</file>

<file path=ppt/media/image14.png>
</file>

<file path=ppt/media/image15.png>
</file>

<file path=ppt/media/image16.jpeg>
</file>

<file path=ppt/media/image17.jpeg>
</file>

<file path=ppt/media/image2.sv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pPr algn="ctr"/>
            <a:r>
              <a:rPr lang="pt-BR" sz="4400" b="0" u="none" strike="noStrike">
                <a:solidFill>
                  <a:srgbClr val="000000"/>
                </a:solidFill>
                <a:effectLst/>
                <a:uFillTx/>
                <a:latin typeface="Arial"/>
              </a:rPr>
              <a:t>Clique para mover o slide</a:t>
            </a:r>
          </a:p>
        </p:txBody>
      </p:sp>
      <p:sp>
        <p:nvSpPr>
          <p:cNvPr id="19"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indent="0">
              <a:buNone/>
            </a:pPr>
            <a:r>
              <a:rPr lang="pt-BR" sz="2000" b="0" u="none" strike="noStrike">
                <a:solidFill>
                  <a:srgbClr val="000000"/>
                </a:solidFill>
                <a:effectLst/>
                <a:uFillTx/>
                <a:latin typeface="Arial"/>
              </a:rPr>
              <a:t>Clique para editar o formato de notas</a:t>
            </a:r>
          </a:p>
        </p:txBody>
      </p:sp>
      <p:sp>
        <p:nvSpPr>
          <p:cNvPr id="20"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pt-BR" sz="1400" b="0" u="none" strike="noStrike">
                <a:solidFill>
                  <a:srgbClr val="000000"/>
                </a:solidFill>
                <a:effectLst/>
                <a:uFillTx/>
                <a:latin typeface="Times New Roman"/>
              </a:rPr>
              <a:t>&lt;cabeçalho&gt;</a:t>
            </a:r>
          </a:p>
        </p:txBody>
      </p:sp>
      <p:sp>
        <p:nvSpPr>
          <p:cNvPr id="21" name="PlaceHolder 4"/>
          <p:cNvSpPr>
            <a:spLocks noGrp="1"/>
          </p:cNvSpPr>
          <p:nvPr>
            <p:ph type="dt" idx="10"/>
          </p:nvPr>
        </p:nvSpPr>
        <p:spPr>
          <a:xfrm>
            <a:off x="4278960" y="0"/>
            <a:ext cx="3280680" cy="534240"/>
          </a:xfrm>
          <a:prstGeom prst="rect">
            <a:avLst/>
          </a:prstGeom>
          <a:noFill/>
          <a:ln w="0">
            <a:noFill/>
          </a:ln>
        </p:spPr>
        <p:txBody>
          <a:bodyPr lIns="0" tIns="0" rIns="0" bIns="0" anchor="t">
            <a:noAutofit/>
          </a:bodyPr>
          <a:lstStyle>
            <a:lvl1pPr indent="0" algn="r">
              <a:buNone/>
              <a:defRPr lang="pt-BR" sz="1400" b="0" u="none" strike="noStrike">
                <a:solidFill>
                  <a:srgbClr val="000000"/>
                </a:solidFill>
                <a:effectLst/>
                <a:uFillTx/>
                <a:latin typeface="Times New Roman"/>
              </a:defRPr>
            </a:lvl1pPr>
          </a:lstStyle>
          <a:p>
            <a:pPr indent="0" algn="r">
              <a:buNone/>
            </a:pPr>
            <a:r>
              <a:rPr lang="pt-BR" sz="1400" b="0" u="none" strike="noStrike">
                <a:solidFill>
                  <a:srgbClr val="000000"/>
                </a:solidFill>
                <a:effectLst/>
                <a:uFillTx/>
                <a:latin typeface="Times New Roman"/>
              </a:rPr>
              <a:t>&lt;data/hora&gt;</a:t>
            </a:r>
          </a:p>
        </p:txBody>
      </p:sp>
      <p:sp>
        <p:nvSpPr>
          <p:cNvPr id="22" name="PlaceHolder 5"/>
          <p:cNvSpPr>
            <a:spLocks noGrp="1"/>
          </p:cNvSpPr>
          <p:nvPr>
            <p:ph type="ftr" idx="11"/>
          </p:nvPr>
        </p:nvSpPr>
        <p:spPr>
          <a:xfrm>
            <a:off x="0" y="10157400"/>
            <a:ext cx="3280680" cy="534240"/>
          </a:xfrm>
          <a:prstGeom prst="rect">
            <a:avLst/>
          </a:prstGeom>
          <a:noFill/>
          <a:ln w="0">
            <a:noFill/>
          </a:ln>
        </p:spPr>
        <p:txBody>
          <a:bodyPr lIns="0" tIns="0" rIns="0" bIns="0" anchor="b">
            <a:noAutofit/>
          </a:bodyPr>
          <a:lstStyle>
            <a:lvl1pPr indent="0">
              <a:buNone/>
              <a:defRPr lang="pt-BR" sz="1400" b="0" u="none" strike="noStrike">
                <a:solidFill>
                  <a:srgbClr val="000000"/>
                </a:solidFill>
                <a:effectLst/>
                <a:uFillTx/>
                <a:latin typeface="Times New Roman"/>
              </a:defRPr>
            </a:lvl1pPr>
          </a:lstStyle>
          <a:p>
            <a:pPr indent="0">
              <a:buNone/>
            </a:pPr>
            <a:r>
              <a:rPr lang="pt-BR" sz="1400" b="0" u="none" strike="noStrike">
                <a:solidFill>
                  <a:srgbClr val="000000"/>
                </a:solidFill>
                <a:effectLst/>
                <a:uFillTx/>
                <a:latin typeface="Times New Roman"/>
              </a:rPr>
              <a:t>&lt;rodapé&gt;</a:t>
            </a:r>
          </a:p>
        </p:txBody>
      </p:sp>
      <p:sp>
        <p:nvSpPr>
          <p:cNvPr id="23" name="PlaceHolder 6"/>
          <p:cNvSpPr>
            <a:spLocks noGrp="1"/>
          </p:cNvSpPr>
          <p:nvPr>
            <p:ph type="sldNum" idx="12"/>
          </p:nvPr>
        </p:nvSpPr>
        <p:spPr>
          <a:xfrm>
            <a:off x="4278960" y="10157400"/>
            <a:ext cx="3280680" cy="534240"/>
          </a:xfrm>
          <a:prstGeom prst="rect">
            <a:avLst/>
          </a:prstGeom>
          <a:noFill/>
          <a:ln w="0">
            <a:noFill/>
          </a:ln>
        </p:spPr>
        <p:txBody>
          <a:bodyPr lIns="0" tIns="0" rIns="0" bIns="0" anchor="b">
            <a:noAutofit/>
          </a:bodyPr>
          <a:lstStyle>
            <a:lvl1pPr indent="0" algn="r">
              <a:buNone/>
              <a:defRPr lang="pt-BR" sz="1400" b="0" u="none" strike="noStrike">
                <a:solidFill>
                  <a:srgbClr val="000000"/>
                </a:solidFill>
                <a:effectLst/>
                <a:uFillTx/>
                <a:latin typeface="Times New Roman"/>
              </a:defRPr>
            </a:lvl1pPr>
          </a:lstStyle>
          <a:p>
            <a:pPr indent="0" algn="r">
              <a:buNone/>
            </a:pPr>
            <a:fld id="{7B6CF535-7FC1-4490-857A-74E2EFB73860}" type="slidenum">
              <a:rPr lang="pt-BR" sz="1400" b="0" u="none" strike="noStrike">
                <a:solidFill>
                  <a:srgbClr val="000000"/>
                </a:solidFill>
                <a:effectLst/>
                <a:uFillTx/>
                <a:latin typeface="Times New Roman"/>
              </a:rPr>
              <a:t>‹nº›</a:t>
            </a:fld>
            <a:endParaRPr lang="pt-BR" sz="1400" b="0" u="none" strike="noStrik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PlaceHolder 1"/>
          <p:cNvSpPr>
            <a:spLocks noGrp="1" noRot="1" noChangeAspect="1"/>
          </p:cNvSpPr>
          <p:nvPr>
            <p:ph type="sldImg"/>
          </p:nvPr>
        </p:nvSpPr>
        <p:spPr>
          <a:xfrm>
            <a:off x="573120" y="1336680"/>
            <a:ext cx="6411240" cy="3606120"/>
          </a:xfrm>
          <a:prstGeom prst="rect">
            <a:avLst/>
          </a:prstGeom>
          <a:ln w="0">
            <a:noFill/>
          </a:ln>
        </p:spPr>
      </p:sp>
      <p:sp>
        <p:nvSpPr>
          <p:cNvPr id="96" name="PlaceHolder 2"/>
          <p:cNvSpPr>
            <a:spLocks noGrp="1"/>
          </p:cNvSpPr>
          <p:nvPr>
            <p:ph type="body"/>
          </p:nvPr>
        </p:nvSpPr>
        <p:spPr>
          <a:xfrm>
            <a:off x="755640" y="5145120"/>
            <a:ext cx="6046200" cy="4208040"/>
          </a:xfrm>
          <a:prstGeom prst="rect">
            <a:avLst/>
          </a:prstGeom>
          <a:noFill/>
          <a:ln w="0">
            <a:noFill/>
          </a:ln>
        </p:spPr>
        <p:txBody>
          <a:bodyPr lIns="91440" tIns="45720" rIns="91440" bIns="45720" anchor="t">
            <a:noAutofit/>
          </a:bodyPr>
          <a:lstStyle/>
          <a:p>
            <a:pPr indent="0" defTabSz="914400">
              <a:lnSpc>
                <a:spcPct val="100000"/>
              </a:lnSpc>
              <a:buNone/>
              <a:tabLst>
                <a:tab pos="0" algn="l"/>
              </a:tabLst>
            </a:pPr>
            <a:r>
              <a:rPr lang="pt-BR" sz="1200" b="0" u="none" strike="noStrike">
                <a:solidFill>
                  <a:srgbClr val="000000"/>
                </a:solidFill>
                <a:effectLst/>
                <a:uFillTx/>
                <a:latin typeface="Arial"/>
              </a:rPr>
              <a:t>A assistente virtual da Magazine Luiza, conhecida como Lu, é um chatbot desenvolvido para melhorar o atendimento ao cliente, especialmente no pós-venda.</a:t>
            </a:r>
          </a:p>
          <a:p>
            <a:pPr indent="0" defTabSz="914400">
              <a:lnSpc>
                <a:spcPct val="100000"/>
              </a:lnSpc>
              <a:buNone/>
              <a:tabLst>
                <a:tab pos="0" algn="l"/>
              </a:tabLst>
            </a:pPr>
            <a:endParaRPr lang="pt-BR" sz="1200" b="0" u="none" strike="noStrike">
              <a:solidFill>
                <a:srgbClr val="000000"/>
              </a:solidFill>
              <a:effectLst/>
              <a:uFillTx/>
              <a:latin typeface="Arial"/>
            </a:endParaRPr>
          </a:p>
        </p:txBody>
      </p:sp>
      <p:sp>
        <p:nvSpPr>
          <p:cNvPr id="97" name="PlaceHolder 3"/>
          <p:cNvSpPr>
            <a:spLocks noGrp="1"/>
          </p:cNvSpPr>
          <p:nvPr>
            <p:ph type="sldNum" idx="13"/>
          </p:nvPr>
        </p:nvSpPr>
        <p:spPr>
          <a:xfrm>
            <a:off x="4281480" y="10155240"/>
            <a:ext cx="3274560" cy="534240"/>
          </a:xfrm>
          <a:prstGeom prst="rect">
            <a:avLst/>
          </a:prstGeom>
          <a:noFill/>
          <a:ln w="0">
            <a:noFill/>
          </a:ln>
        </p:spPr>
        <p:txBody>
          <a:bodyPr lIns="91440" tIns="45720" rIns="91440" bIns="45720" anchor="b">
            <a:noAutofit/>
          </a:bodyPr>
          <a:lstStyle>
            <a:lvl1pPr indent="0" algn="r">
              <a:lnSpc>
                <a:spcPct val="100000"/>
              </a:lnSpc>
              <a:buNone/>
              <a:tabLst>
                <a:tab pos="0" algn="l"/>
              </a:tabLst>
              <a:defRPr lang="pt-BR" sz="1200" b="0" u="none" strike="noStrike">
                <a:solidFill>
                  <a:srgbClr val="000000"/>
                </a:solidFill>
                <a:effectLst/>
                <a:uFillTx/>
                <a:latin typeface="Times New Roman"/>
              </a:defRPr>
            </a:lvl1pPr>
          </a:lstStyle>
          <a:p>
            <a:pPr indent="0" algn="r">
              <a:lnSpc>
                <a:spcPct val="100000"/>
              </a:lnSpc>
              <a:buNone/>
              <a:tabLst>
                <a:tab pos="0" algn="l"/>
              </a:tabLst>
            </a:pPr>
            <a:fld id="{5B8B5C4A-684F-4EA5-A83E-F0C7DABA67F9}" type="slidenum">
              <a:rPr lang="pt-BR" sz="1200" b="0" u="none" strike="noStrike">
                <a:solidFill>
                  <a:srgbClr val="000000"/>
                </a:solidFill>
                <a:effectLst/>
                <a:uFillTx/>
                <a:latin typeface="Times New Roman"/>
              </a:rPr>
              <a:t>7</a:t>
            </a:fld>
            <a:endParaRPr lang="pt-BR" sz="1200" b="0" u="none" strike="noStrike">
              <a:solidFill>
                <a:srgbClr val="000000"/>
              </a:solidFill>
              <a:effectLst/>
              <a:uFillTx/>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lueprint Plans">
    <p:bg>
      <p:bgPr>
        <a:solidFill>
          <a:srgbClr val="FFFFFF"/>
        </a:solidFill>
        <a:effectLst/>
      </p:bgPr>
    </p:bg>
    <p:spTree>
      <p:nvGrpSpPr>
        <p:cNvPr id="1" name=""/>
        <p:cNvGrpSpPr/>
        <p:nvPr/>
      </p:nvGrpSpPr>
      <p:grpSpPr>
        <a:xfrm>
          <a:off x="0" y="0"/>
          <a:ext cx="0" cy="0"/>
          <a:chOff x="0" y="0"/>
          <a:chExt cx="0" cy="0"/>
        </a:xfrm>
      </p:grpSpPr>
      <p:pic>
        <p:nvPicPr>
          <p:cNvPr id="6" name="Gráfico 5"/>
          <p:cNvPicPr/>
          <p:nvPr/>
        </p:nvPicPr>
        <p:blipFill>
          <a:blip r:embed="rId2">
            <a:extLst>
              <a:ext uri="{96DAC541-7B7A-43D3-8B79-37D633B846F1}">
                <asvg:svgBlip xmlns:asvg="http://schemas.microsoft.com/office/drawing/2016/SVG/main" r:embed="rId3"/>
              </a:ext>
            </a:extLst>
          </a:blip>
          <a:stretch/>
        </p:blipFill>
        <p:spPr>
          <a:xfrm>
            <a:off x="0" y="0"/>
            <a:ext cx="10077840" cy="5667840"/>
          </a:xfrm>
          <a:prstGeom prst="rect">
            <a:avLst/>
          </a:prstGeom>
          <a:noFill/>
          <a:ln w="18000">
            <a:noFill/>
          </a:ln>
        </p:spPr>
      </p:pic>
      <p:sp>
        <p:nvSpPr>
          <p:cNvPr id="7" name="PlaceHolder 1"/>
          <p:cNvSpPr>
            <a:spLocks noGrp="1"/>
          </p:cNvSpPr>
          <p:nvPr>
            <p:ph type="title"/>
          </p:nvPr>
        </p:nvSpPr>
        <p:spPr>
          <a:xfrm>
            <a:off x="504000" y="810000"/>
            <a:ext cx="9069840" cy="1293840"/>
          </a:xfrm>
          <a:prstGeom prst="rect">
            <a:avLst/>
          </a:prstGeom>
          <a:noFill/>
          <a:ln w="0">
            <a:noFill/>
          </a:ln>
        </p:spPr>
        <p:txBody>
          <a:bodyPr lIns="0" tIns="0" rIns="0" bIns="0" anchor="ctr">
            <a:noAutofit/>
          </a:bodyPr>
          <a:lstStyle/>
          <a:p>
            <a:pPr indent="0" algn="ctr" defTabSz="914400">
              <a:lnSpc>
                <a:spcPct val="90000"/>
              </a:lnSpc>
              <a:buNone/>
              <a:tabLst>
                <a:tab pos="0" algn="l"/>
              </a:tabLst>
            </a:pPr>
            <a:r>
              <a:rPr lang="pt-BR" sz="4400" b="0" u="none" strike="noStrike">
                <a:solidFill>
                  <a:srgbClr val="FFFFFF"/>
                </a:solidFill>
                <a:effectLst/>
                <a:uFillTx/>
                <a:latin typeface="Arial"/>
                <a:ea typeface="DejaVu Sans"/>
              </a:rPr>
              <a:t>Clique para editar o formato do texto do título</a:t>
            </a:r>
            <a:endParaRPr lang="pt-BR" sz="4400" b="0" u="none" strike="noStrike">
              <a:solidFill>
                <a:srgbClr val="000000"/>
              </a:solidFill>
              <a:effectLst/>
              <a:uFillTx/>
              <a:latin typeface="Arial"/>
            </a:endParaRPr>
          </a:p>
        </p:txBody>
      </p:sp>
      <p:sp>
        <p:nvSpPr>
          <p:cNvPr id="2" name="PlaceHolder 2"/>
          <p:cNvSpPr>
            <a:spLocks noGrp="1"/>
          </p:cNvSpPr>
          <p:nvPr>
            <p:ph type="body"/>
          </p:nvPr>
        </p:nvSpPr>
        <p:spPr>
          <a:xfrm>
            <a:off x="504000" y="2376000"/>
            <a:ext cx="9069840" cy="2751840"/>
          </a:xfrm>
          <a:prstGeom prst="rect">
            <a:avLst/>
          </a:prstGeom>
          <a:noFill/>
          <a:ln w="0">
            <a:noFill/>
          </a:ln>
        </p:spPr>
        <p:txBody>
          <a:bodyPr lIns="0" tIns="0" rIns="0" bIns="0" anchor="t">
            <a:normAutofit/>
          </a:bodyPr>
          <a:lstStyle/>
          <a:p>
            <a:pPr marL="432000" indent="-324000" defTabSz="914400">
              <a:lnSpc>
                <a:spcPct val="90000"/>
              </a:lnSpc>
              <a:spcBef>
                <a:spcPts val="1414"/>
              </a:spcBef>
              <a:buClr>
                <a:srgbClr val="FFFFFF"/>
              </a:buClr>
              <a:buSzPct val="45000"/>
              <a:buFont typeface="Wingdings" charset="2"/>
              <a:buChar char=""/>
            </a:pPr>
            <a:r>
              <a:rPr lang="pt-BR" sz="3200" b="0" u="none" strike="noStrike">
                <a:solidFill>
                  <a:srgbClr val="FFFFFF"/>
                </a:solidFill>
                <a:effectLst/>
                <a:uFillTx/>
                <a:latin typeface="Arial"/>
                <a:ea typeface="DejaVu Sans"/>
              </a:rPr>
              <a:t>Clique para editar o formato de texto dos tópicos</a:t>
            </a:r>
            <a:endParaRPr lang="pt-BR" sz="3200" b="0" u="none" strike="noStrike">
              <a:solidFill>
                <a:srgbClr val="000000"/>
              </a:solidFill>
              <a:effectLst/>
              <a:uFillTx/>
              <a:latin typeface="Arial"/>
            </a:endParaRPr>
          </a:p>
          <a:p>
            <a:pPr marL="864000" lvl="1" indent="-324000" defTabSz="914400">
              <a:lnSpc>
                <a:spcPct val="90000"/>
              </a:lnSpc>
              <a:spcBef>
                <a:spcPts val="1134"/>
              </a:spcBef>
              <a:buClr>
                <a:srgbClr val="FFFFFF"/>
              </a:buClr>
              <a:buSzPct val="75000"/>
              <a:buFont typeface="Symbol" charset="2"/>
              <a:buChar char=""/>
            </a:pPr>
            <a:r>
              <a:rPr lang="pt-BR" sz="2400" b="0" u="none" strike="noStrike">
                <a:solidFill>
                  <a:srgbClr val="FFFFFF"/>
                </a:solidFill>
                <a:effectLst/>
                <a:uFillTx/>
                <a:latin typeface="Arial"/>
                <a:ea typeface="DejaVu Sans"/>
              </a:rPr>
              <a:t>2.º nível de tópicos</a:t>
            </a:r>
            <a:endParaRPr lang="pt-BR" sz="2400" b="0" u="none" strike="noStrike">
              <a:solidFill>
                <a:srgbClr val="000000"/>
              </a:solidFill>
              <a:effectLst/>
              <a:uFillTx/>
              <a:latin typeface="Arial"/>
            </a:endParaRPr>
          </a:p>
          <a:p>
            <a:pPr marL="1296000" lvl="2" indent="-288000" defTabSz="914400">
              <a:lnSpc>
                <a:spcPct val="90000"/>
              </a:lnSpc>
              <a:spcBef>
                <a:spcPts val="850"/>
              </a:spcBef>
              <a:buClr>
                <a:srgbClr val="FFFFFF"/>
              </a:buClr>
              <a:buSzPct val="45000"/>
              <a:buFont typeface="Wingdings" charset="2"/>
              <a:buChar char=""/>
            </a:pPr>
            <a:r>
              <a:rPr lang="pt-BR" sz="1800" b="0" u="none" strike="noStrike">
                <a:solidFill>
                  <a:srgbClr val="FFFFFF"/>
                </a:solidFill>
                <a:effectLst/>
                <a:uFillTx/>
                <a:latin typeface="Arial"/>
                <a:ea typeface="DejaVu Sans"/>
              </a:rPr>
              <a:t>3.º nível de tópicos</a:t>
            </a:r>
            <a:endParaRPr lang="pt-BR" sz="1800" b="0" u="none" strike="noStrike">
              <a:solidFill>
                <a:srgbClr val="000000"/>
              </a:solidFill>
              <a:effectLst/>
              <a:uFillTx/>
              <a:latin typeface="Arial"/>
            </a:endParaRPr>
          </a:p>
          <a:p>
            <a:pPr marL="1728000" lvl="3" indent="-216000" defTabSz="914400">
              <a:lnSpc>
                <a:spcPct val="90000"/>
              </a:lnSpc>
              <a:spcBef>
                <a:spcPts val="567"/>
              </a:spcBef>
              <a:buClr>
                <a:srgbClr val="FFFFFF"/>
              </a:buClr>
              <a:buSzPct val="75000"/>
              <a:buFont typeface="Symbol" charset="2"/>
              <a:buChar char=""/>
            </a:pPr>
            <a:r>
              <a:rPr lang="pt-BR" sz="1500" b="0" u="none" strike="noStrike">
                <a:solidFill>
                  <a:srgbClr val="FFFFFF"/>
                </a:solidFill>
                <a:effectLst/>
                <a:uFillTx/>
                <a:latin typeface="Arial"/>
                <a:ea typeface="DejaVu Sans"/>
              </a:rPr>
              <a:t>4.º nível de tópicos</a:t>
            </a:r>
            <a:endParaRPr lang="pt-BR" sz="1500" b="0" u="none" strike="noStrike">
              <a:solidFill>
                <a:srgbClr val="000000"/>
              </a:solidFill>
              <a:effectLst/>
              <a:uFillTx/>
              <a:latin typeface="Arial"/>
            </a:endParaRPr>
          </a:p>
          <a:p>
            <a:pPr marL="2160000" lvl="4" indent="-216000" defTabSz="914400">
              <a:lnSpc>
                <a:spcPct val="90000"/>
              </a:lnSpc>
              <a:spcBef>
                <a:spcPts val="283"/>
              </a:spcBef>
              <a:buClr>
                <a:srgbClr val="FFFFFF"/>
              </a:buClr>
              <a:buSzPct val="45000"/>
              <a:buFont typeface="Wingdings" charset="2"/>
              <a:buChar char=""/>
            </a:pPr>
            <a:r>
              <a:rPr lang="pt-BR" sz="1500" b="0" u="none" strike="noStrike">
                <a:solidFill>
                  <a:srgbClr val="FFFFFF"/>
                </a:solidFill>
                <a:effectLst/>
                <a:uFillTx/>
                <a:latin typeface="Arial"/>
                <a:ea typeface="DejaVu Sans"/>
              </a:rPr>
              <a:t>5.º nível de tópicos</a:t>
            </a:r>
            <a:endParaRPr lang="pt-BR" sz="1500" b="0" u="none" strike="noStrike">
              <a:solidFill>
                <a:srgbClr val="000000"/>
              </a:solidFill>
              <a:effectLst/>
              <a:uFillTx/>
              <a:latin typeface="Arial"/>
            </a:endParaRPr>
          </a:p>
          <a:p>
            <a:pPr marL="2592000" lvl="5" indent="-216000" defTabSz="914400">
              <a:lnSpc>
                <a:spcPct val="90000"/>
              </a:lnSpc>
              <a:spcBef>
                <a:spcPts val="283"/>
              </a:spcBef>
              <a:buClr>
                <a:srgbClr val="FFFFFF"/>
              </a:buClr>
              <a:buSzPct val="45000"/>
              <a:buFont typeface="Wingdings" charset="2"/>
              <a:buChar char=""/>
            </a:pPr>
            <a:r>
              <a:rPr lang="pt-BR" sz="1500" b="0" u="none" strike="noStrike">
                <a:solidFill>
                  <a:srgbClr val="FFFFFF"/>
                </a:solidFill>
                <a:effectLst/>
                <a:uFillTx/>
                <a:latin typeface="Arial"/>
                <a:ea typeface="DejaVu Sans"/>
              </a:rPr>
              <a:t>6.º nível de tópicos</a:t>
            </a:r>
            <a:endParaRPr lang="pt-BR" sz="1500" b="0" u="none" strike="noStrike">
              <a:solidFill>
                <a:srgbClr val="000000"/>
              </a:solidFill>
              <a:effectLst/>
              <a:uFillTx/>
              <a:latin typeface="Arial"/>
            </a:endParaRPr>
          </a:p>
          <a:p>
            <a:pPr marL="3024000" lvl="6" indent="-216000" defTabSz="914400">
              <a:lnSpc>
                <a:spcPct val="90000"/>
              </a:lnSpc>
              <a:spcBef>
                <a:spcPts val="283"/>
              </a:spcBef>
              <a:buClr>
                <a:srgbClr val="FFFFFF"/>
              </a:buClr>
              <a:buSzPct val="45000"/>
              <a:buFont typeface="Wingdings" charset="2"/>
              <a:buChar char=""/>
            </a:pPr>
            <a:r>
              <a:rPr lang="pt-BR" sz="1500" b="0" u="none" strike="noStrike">
                <a:solidFill>
                  <a:srgbClr val="FFFFFF"/>
                </a:solidFill>
                <a:effectLst/>
                <a:uFillTx/>
                <a:latin typeface="Arial"/>
                <a:ea typeface="DejaVu Sans"/>
              </a:rPr>
              <a:t>7.º nível de tópicos</a:t>
            </a:r>
            <a:endParaRPr lang="pt-BR" sz="1500" b="0" u="none" strike="noStrike">
              <a:solidFill>
                <a:srgbClr val="000000"/>
              </a:solidFill>
              <a:effectLst/>
              <a:uFillTx/>
              <a:latin typeface="Arial"/>
            </a:endParaRPr>
          </a:p>
        </p:txBody>
      </p:sp>
      <p:sp>
        <p:nvSpPr>
          <p:cNvPr id="3" name="PlaceHolder 3"/>
          <p:cNvSpPr>
            <a:spLocks noGrp="1"/>
          </p:cNvSpPr>
          <p:nvPr>
            <p:ph type="dt" idx="1"/>
          </p:nvPr>
        </p:nvSpPr>
        <p:spPr>
          <a:xfrm>
            <a:off x="504000" y="5164920"/>
            <a:ext cx="2346120" cy="388440"/>
          </a:xfrm>
          <a:prstGeom prst="rect">
            <a:avLst/>
          </a:prstGeom>
          <a:noFill/>
          <a:ln w="0">
            <a:noFill/>
          </a:ln>
        </p:spPr>
        <p:txBody>
          <a:bodyPr lIns="0" tIns="0" rIns="0" bIns="0" anchor="t">
            <a:noAutofit/>
          </a:bodyPr>
          <a:lstStyle>
            <a:lvl1pPr indent="0" defTabSz="914400">
              <a:lnSpc>
                <a:spcPct val="100000"/>
              </a:lnSpc>
              <a:buNone/>
              <a:tabLst>
                <a:tab pos="0" algn="l"/>
              </a:tabLst>
              <a:defRPr lang="pt-BR" sz="1400" b="0" u="none" strike="noStrike">
                <a:solidFill>
                  <a:srgbClr val="FFFFFF"/>
                </a:solidFill>
                <a:effectLst/>
                <a:uFillTx/>
                <a:latin typeface="Arial"/>
                <a:ea typeface="DejaVu Sans"/>
              </a:defRPr>
            </a:lvl1pPr>
          </a:lstStyle>
          <a:p>
            <a:pPr indent="0" defTabSz="914400">
              <a:lnSpc>
                <a:spcPct val="100000"/>
              </a:lnSpc>
              <a:buNone/>
              <a:tabLst>
                <a:tab pos="0" algn="l"/>
              </a:tabLst>
            </a:pPr>
            <a:r>
              <a:rPr lang="pt-BR" sz="1400" b="0" u="none" strike="noStrike">
                <a:solidFill>
                  <a:srgbClr val="FFFFFF"/>
                </a:solidFill>
                <a:effectLst/>
                <a:uFillTx/>
                <a:latin typeface="Arial"/>
                <a:ea typeface="DejaVu Sans"/>
              </a:rPr>
              <a:t>&lt;data/hora&gt;</a:t>
            </a:r>
            <a:endParaRPr lang="pt-BR" sz="1400" b="0" u="none" strike="noStrike">
              <a:solidFill>
                <a:srgbClr val="000000"/>
              </a:solidFill>
              <a:effectLst/>
              <a:uFillTx/>
              <a:latin typeface="Times New Roman"/>
            </a:endParaRPr>
          </a:p>
        </p:txBody>
      </p:sp>
      <p:sp>
        <p:nvSpPr>
          <p:cNvPr id="4" name="PlaceHolder 4"/>
          <p:cNvSpPr>
            <a:spLocks noGrp="1"/>
          </p:cNvSpPr>
          <p:nvPr>
            <p:ph type="ftr" idx="2"/>
          </p:nvPr>
        </p:nvSpPr>
        <p:spPr>
          <a:xfrm>
            <a:off x="3447360" y="5164920"/>
            <a:ext cx="3192840" cy="388440"/>
          </a:xfrm>
          <a:prstGeom prst="rect">
            <a:avLst/>
          </a:prstGeom>
          <a:noFill/>
          <a:ln w="0">
            <a:noFill/>
          </a:ln>
        </p:spPr>
        <p:txBody>
          <a:bodyPr lIns="0" tIns="0" rIns="0" bIns="0" anchor="t">
            <a:noAutofit/>
          </a:bodyPr>
          <a:lstStyle>
            <a:lvl1pPr indent="0" algn="ctr" defTabSz="914400">
              <a:lnSpc>
                <a:spcPct val="100000"/>
              </a:lnSpc>
              <a:buNone/>
              <a:tabLst>
                <a:tab pos="0" algn="l"/>
              </a:tabLst>
              <a:defRPr lang="pt-BR" sz="1400" b="0" u="none" strike="noStrike">
                <a:solidFill>
                  <a:srgbClr val="FFFFFF"/>
                </a:solidFill>
                <a:effectLst/>
                <a:uFillTx/>
                <a:latin typeface="Arial"/>
                <a:ea typeface="DejaVu Sans"/>
              </a:defRPr>
            </a:lvl1pPr>
          </a:lstStyle>
          <a:p>
            <a:pPr indent="0" algn="ctr" defTabSz="914400">
              <a:lnSpc>
                <a:spcPct val="100000"/>
              </a:lnSpc>
              <a:buNone/>
              <a:tabLst>
                <a:tab pos="0" algn="l"/>
              </a:tabLst>
            </a:pPr>
            <a:r>
              <a:rPr lang="pt-BR" sz="1400" b="0" u="none" strike="noStrike">
                <a:solidFill>
                  <a:srgbClr val="FFFFFF"/>
                </a:solidFill>
                <a:effectLst/>
                <a:uFillTx/>
                <a:latin typeface="Arial"/>
                <a:ea typeface="DejaVu Sans"/>
              </a:rPr>
              <a:t>&lt;rodapé&gt;</a:t>
            </a:r>
            <a:endParaRPr lang="pt-BR" sz="1400" b="0" u="none" strike="noStrike">
              <a:solidFill>
                <a:srgbClr val="000000"/>
              </a:solidFill>
              <a:effectLst/>
              <a:uFillTx/>
              <a:latin typeface="Times New Roman"/>
            </a:endParaRPr>
          </a:p>
        </p:txBody>
      </p:sp>
      <p:sp>
        <p:nvSpPr>
          <p:cNvPr id="5" name="PlaceHolder 5"/>
          <p:cNvSpPr>
            <a:spLocks noGrp="1"/>
          </p:cNvSpPr>
          <p:nvPr>
            <p:ph type="sldNum" idx="3"/>
          </p:nvPr>
        </p:nvSpPr>
        <p:spPr>
          <a:xfrm>
            <a:off x="7227360" y="5164920"/>
            <a:ext cx="2346120" cy="388440"/>
          </a:xfrm>
          <a:prstGeom prst="rect">
            <a:avLst/>
          </a:prstGeom>
          <a:noFill/>
          <a:ln w="0">
            <a:noFill/>
          </a:ln>
        </p:spPr>
        <p:txBody>
          <a:bodyPr lIns="0" tIns="0" rIns="0" bIns="0" anchor="t">
            <a:noAutofit/>
          </a:bodyPr>
          <a:lstStyle>
            <a:lvl1pPr indent="0" algn="r" defTabSz="914400">
              <a:lnSpc>
                <a:spcPct val="100000"/>
              </a:lnSpc>
              <a:buNone/>
              <a:tabLst>
                <a:tab pos="0" algn="l"/>
              </a:tabLst>
              <a:defRPr lang="pt-BR" sz="1400" b="0" u="none" strike="noStrike">
                <a:solidFill>
                  <a:srgbClr val="FFFFFF"/>
                </a:solidFill>
                <a:effectLst/>
                <a:uFillTx/>
                <a:latin typeface="Arial"/>
                <a:ea typeface="DejaVu Sans"/>
              </a:defRPr>
            </a:lvl1pPr>
          </a:lstStyle>
          <a:p>
            <a:pPr indent="0" algn="r" defTabSz="914400">
              <a:lnSpc>
                <a:spcPct val="100000"/>
              </a:lnSpc>
              <a:buNone/>
              <a:tabLst>
                <a:tab pos="0" algn="l"/>
              </a:tabLst>
            </a:pPr>
            <a:fld id="{EABCA92A-C354-44EB-BFDF-225403B526BF}" type="slidenum">
              <a:rPr lang="pt-BR" sz="1400" b="0" u="none" strike="noStrike">
                <a:solidFill>
                  <a:srgbClr val="FFFFFF"/>
                </a:solidFill>
                <a:effectLst/>
                <a:uFillTx/>
                <a:latin typeface="Arial"/>
                <a:ea typeface="DejaVu Sans"/>
              </a:rPr>
              <a:t>‹nº›</a:t>
            </a:fld>
            <a:endParaRPr lang="pt-BR" sz="1400" b="0" u="none" strike="noStrike">
              <a:solidFill>
                <a:srgbClr val="000000"/>
              </a:solidFill>
              <a:effectLst/>
              <a:uFillTx/>
              <a:latin typeface="Times New Roma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Padrão">
    <p:bg>
      <p:bgPr>
        <a:solidFill>
          <a:srgbClr val="FFFFFF"/>
        </a:solidFill>
        <a:effectLst/>
      </p:bgPr>
    </p:bg>
    <p:spTree>
      <p:nvGrpSpPr>
        <p:cNvPr id="1" name=""/>
        <p:cNvGrpSpPr/>
        <p:nvPr/>
      </p:nvGrpSpPr>
      <p:grpSpPr>
        <a:xfrm>
          <a:off x="0" y="0"/>
          <a:ext cx="0" cy="0"/>
          <a:chOff x="0" y="0"/>
          <a:chExt cx="0" cy="0"/>
        </a:xfrm>
      </p:grpSpPr>
      <p:pic>
        <p:nvPicPr>
          <p:cNvPr id="6" name="Gráfico 5"/>
          <p:cNvPicPr/>
          <p:nvPr/>
        </p:nvPicPr>
        <p:blipFill>
          <a:blip r:embed="rId2">
            <a:extLst>
              <a:ext uri="{96DAC541-7B7A-43D3-8B79-37D633B846F1}">
                <asvg:svgBlip xmlns:asvg="http://schemas.microsoft.com/office/drawing/2016/SVG/main" r:embed="rId3"/>
              </a:ext>
            </a:extLst>
          </a:blip>
          <a:stretch/>
        </p:blipFill>
        <p:spPr>
          <a:xfrm>
            <a:off x="0" y="0"/>
            <a:ext cx="10077840" cy="5667840"/>
          </a:xfrm>
          <a:prstGeom prst="rect">
            <a:avLst/>
          </a:prstGeom>
          <a:noFill/>
          <a:ln w="18000">
            <a:noFill/>
          </a:ln>
        </p:spPr>
      </p:pic>
      <p:sp>
        <p:nvSpPr>
          <p:cNvPr id="7" name="PlaceHolder 1"/>
          <p:cNvSpPr>
            <a:spLocks noGrp="1"/>
          </p:cNvSpPr>
          <p:nvPr>
            <p:ph type="title"/>
          </p:nvPr>
        </p:nvSpPr>
        <p:spPr>
          <a:xfrm>
            <a:off x="504000" y="810000"/>
            <a:ext cx="9069840" cy="1293840"/>
          </a:xfrm>
          <a:prstGeom prst="rect">
            <a:avLst/>
          </a:prstGeom>
          <a:noFill/>
          <a:ln w="0">
            <a:noFill/>
          </a:ln>
        </p:spPr>
        <p:txBody>
          <a:bodyPr lIns="0" tIns="0" rIns="0" bIns="0" anchor="ctr">
            <a:noAutofit/>
          </a:bodyPr>
          <a:lstStyle/>
          <a:p>
            <a:pPr indent="0" algn="ctr" defTabSz="914400">
              <a:lnSpc>
                <a:spcPct val="90000"/>
              </a:lnSpc>
              <a:buNone/>
              <a:tabLst>
                <a:tab pos="0" algn="l"/>
              </a:tabLst>
            </a:pPr>
            <a:r>
              <a:rPr lang="pt-BR" sz="4400" b="0" u="none" strike="noStrike">
                <a:solidFill>
                  <a:srgbClr val="FFFFFF"/>
                </a:solidFill>
                <a:effectLst/>
                <a:uFillTx/>
                <a:latin typeface="Arial"/>
                <a:ea typeface="DejaVu Sans"/>
              </a:rPr>
              <a:t>Clique para editar o formato do texto do título</a:t>
            </a:r>
            <a:endParaRPr lang="pt-BR" sz="4400" b="0" u="none" strike="noStrike">
              <a:solidFill>
                <a:srgbClr val="000000"/>
              </a:solidFill>
              <a:effectLst/>
              <a:uFillTx/>
              <a:latin typeface="Arial"/>
            </a:endParaRPr>
          </a:p>
        </p:txBody>
      </p:sp>
      <p:sp>
        <p:nvSpPr>
          <p:cNvPr id="8" name="PlaceHolder 2"/>
          <p:cNvSpPr>
            <a:spLocks noGrp="1"/>
          </p:cNvSpPr>
          <p:nvPr>
            <p:ph type="body"/>
          </p:nvPr>
        </p:nvSpPr>
        <p:spPr>
          <a:xfrm>
            <a:off x="504000" y="2376000"/>
            <a:ext cx="9069840" cy="2751840"/>
          </a:xfrm>
          <a:prstGeom prst="rect">
            <a:avLst/>
          </a:prstGeom>
          <a:noFill/>
          <a:ln w="0">
            <a:noFill/>
          </a:ln>
        </p:spPr>
        <p:txBody>
          <a:bodyPr lIns="0" tIns="0" rIns="0" bIns="0" anchor="t">
            <a:normAutofit/>
          </a:bodyPr>
          <a:lstStyle/>
          <a:p>
            <a:pPr marL="432000" indent="-324000" defTabSz="914400">
              <a:lnSpc>
                <a:spcPct val="90000"/>
              </a:lnSpc>
              <a:spcBef>
                <a:spcPts val="1414"/>
              </a:spcBef>
              <a:buClr>
                <a:srgbClr val="FFFFFF"/>
              </a:buClr>
              <a:buSzPct val="45000"/>
              <a:buFont typeface="Wingdings" charset="2"/>
              <a:buChar char=""/>
            </a:pPr>
            <a:r>
              <a:rPr lang="pt-BR" sz="3200" b="0" u="none" strike="noStrike">
                <a:solidFill>
                  <a:srgbClr val="FFFFFF"/>
                </a:solidFill>
                <a:effectLst/>
                <a:uFillTx/>
                <a:latin typeface="Arial"/>
                <a:ea typeface="DejaVu Sans"/>
              </a:rPr>
              <a:t>Clique para editar o formato de texto dos tópicos</a:t>
            </a:r>
            <a:endParaRPr lang="pt-BR" sz="3200" b="0" u="none" strike="noStrike">
              <a:solidFill>
                <a:srgbClr val="000000"/>
              </a:solidFill>
              <a:effectLst/>
              <a:uFillTx/>
              <a:latin typeface="Arial"/>
            </a:endParaRPr>
          </a:p>
          <a:p>
            <a:pPr marL="864000" lvl="1" indent="-324000" defTabSz="914400">
              <a:lnSpc>
                <a:spcPct val="90000"/>
              </a:lnSpc>
              <a:spcBef>
                <a:spcPts val="1134"/>
              </a:spcBef>
              <a:buClr>
                <a:srgbClr val="FFFFFF"/>
              </a:buClr>
              <a:buSzPct val="75000"/>
              <a:buFont typeface="Symbol" charset="2"/>
              <a:buChar char=""/>
            </a:pPr>
            <a:r>
              <a:rPr lang="pt-BR" sz="2400" b="0" u="none" strike="noStrike">
                <a:solidFill>
                  <a:srgbClr val="FFFFFF"/>
                </a:solidFill>
                <a:effectLst/>
                <a:uFillTx/>
                <a:latin typeface="Arial"/>
                <a:ea typeface="DejaVu Sans"/>
              </a:rPr>
              <a:t>2.º nível de tópicos</a:t>
            </a:r>
            <a:endParaRPr lang="pt-BR" sz="2400" b="0" u="none" strike="noStrike">
              <a:solidFill>
                <a:srgbClr val="000000"/>
              </a:solidFill>
              <a:effectLst/>
              <a:uFillTx/>
              <a:latin typeface="Arial"/>
            </a:endParaRPr>
          </a:p>
          <a:p>
            <a:pPr marL="1296000" lvl="2" indent="-288000" defTabSz="914400">
              <a:lnSpc>
                <a:spcPct val="90000"/>
              </a:lnSpc>
              <a:spcBef>
                <a:spcPts val="850"/>
              </a:spcBef>
              <a:buClr>
                <a:srgbClr val="FFFFFF"/>
              </a:buClr>
              <a:buSzPct val="45000"/>
              <a:buFont typeface="Wingdings" charset="2"/>
              <a:buChar char=""/>
            </a:pPr>
            <a:r>
              <a:rPr lang="pt-BR" sz="1800" b="0" u="none" strike="noStrike">
                <a:solidFill>
                  <a:srgbClr val="FFFFFF"/>
                </a:solidFill>
                <a:effectLst/>
                <a:uFillTx/>
                <a:latin typeface="Arial"/>
                <a:ea typeface="DejaVu Sans"/>
              </a:rPr>
              <a:t>3.º nível de tópicos</a:t>
            </a:r>
            <a:endParaRPr lang="pt-BR" sz="1800" b="0" u="none" strike="noStrike">
              <a:solidFill>
                <a:srgbClr val="000000"/>
              </a:solidFill>
              <a:effectLst/>
              <a:uFillTx/>
              <a:latin typeface="Arial"/>
            </a:endParaRPr>
          </a:p>
          <a:p>
            <a:pPr marL="1728000" lvl="3" indent="-216000" defTabSz="914400">
              <a:lnSpc>
                <a:spcPct val="90000"/>
              </a:lnSpc>
              <a:spcBef>
                <a:spcPts val="567"/>
              </a:spcBef>
              <a:buClr>
                <a:srgbClr val="FFFFFF"/>
              </a:buClr>
              <a:buSzPct val="75000"/>
              <a:buFont typeface="Symbol" charset="2"/>
              <a:buChar char=""/>
            </a:pPr>
            <a:r>
              <a:rPr lang="pt-BR" sz="1500" b="0" u="none" strike="noStrike">
                <a:solidFill>
                  <a:srgbClr val="FFFFFF"/>
                </a:solidFill>
                <a:effectLst/>
                <a:uFillTx/>
                <a:latin typeface="Arial"/>
                <a:ea typeface="DejaVu Sans"/>
              </a:rPr>
              <a:t>4.º nível de tópicos</a:t>
            </a:r>
            <a:endParaRPr lang="pt-BR" sz="1500" b="0" u="none" strike="noStrike">
              <a:solidFill>
                <a:srgbClr val="000000"/>
              </a:solidFill>
              <a:effectLst/>
              <a:uFillTx/>
              <a:latin typeface="Arial"/>
            </a:endParaRPr>
          </a:p>
          <a:p>
            <a:pPr marL="2160000" lvl="4" indent="-216000" defTabSz="914400">
              <a:lnSpc>
                <a:spcPct val="90000"/>
              </a:lnSpc>
              <a:spcBef>
                <a:spcPts val="283"/>
              </a:spcBef>
              <a:buClr>
                <a:srgbClr val="FFFFFF"/>
              </a:buClr>
              <a:buSzPct val="45000"/>
              <a:buFont typeface="Wingdings" charset="2"/>
              <a:buChar char=""/>
            </a:pPr>
            <a:r>
              <a:rPr lang="pt-BR" sz="1500" b="0" u="none" strike="noStrike">
                <a:solidFill>
                  <a:srgbClr val="FFFFFF"/>
                </a:solidFill>
                <a:effectLst/>
                <a:uFillTx/>
                <a:latin typeface="Arial"/>
                <a:ea typeface="DejaVu Sans"/>
              </a:rPr>
              <a:t>5.º nível de tópicos</a:t>
            </a:r>
            <a:endParaRPr lang="pt-BR" sz="1500" b="0" u="none" strike="noStrike">
              <a:solidFill>
                <a:srgbClr val="000000"/>
              </a:solidFill>
              <a:effectLst/>
              <a:uFillTx/>
              <a:latin typeface="Arial"/>
            </a:endParaRPr>
          </a:p>
          <a:p>
            <a:pPr marL="2592000" lvl="5" indent="-216000" defTabSz="914400">
              <a:lnSpc>
                <a:spcPct val="90000"/>
              </a:lnSpc>
              <a:spcBef>
                <a:spcPts val="283"/>
              </a:spcBef>
              <a:buClr>
                <a:srgbClr val="FFFFFF"/>
              </a:buClr>
              <a:buSzPct val="45000"/>
              <a:buFont typeface="Wingdings" charset="2"/>
              <a:buChar char=""/>
            </a:pPr>
            <a:r>
              <a:rPr lang="pt-BR" sz="1500" b="0" u="none" strike="noStrike">
                <a:solidFill>
                  <a:srgbClr val="FFFFFF"/>
                </a:solidFill>
                <a:effectLst/>
                <a:uFillTx/>
                <a:latin typeface="Arial"/>
                <a:ea typeface="DejaVu Sans"/>
              </a:rPr>
              <a:t>6.º nível de tópicos</a:t>
            </a:r>
            <a:endParaRPr lang="pt-BR" sz="1500" b="0" u="none" strike="noStrike">
              <a:solidFill>
                <a:srgbClr val="000000"/>
              </a:solidFill>
              <a:effectLst/>
              <a:uFillTx/>
              <a:latin typeface="Arial"/>
            </a:endParaRPr>
          </a:p>
          <a:p>
            <a:pPr marL="3024000" lvl="6" indent="-216000" defTabSz="914400">
              <a:lnSpc>
                <a:spcPct val="90000"/>
              </a:lnSpc>
              <a:spcBef>
                <a:spcPts val="283"/>
              </a:spcBef>
              <a:buClr>
                <a:srgbClr val="FFFFFF"/>
              </a:buClr>
              <a:buSzPct val="45000"/>
              <a:buFont typeface="Wingdings" charset="2"/>
              <a:buChar char=""/>
            </a:pPr>
            <a:r>
              <a:rPr lang="pt-BR" sz="1500" b="0" u="none" strike="noStrike">
                <a:solidFill>
                  <a:srgbClr val="FFFFFF"/>
                </a:solidFill>
                <a:effectLst/>
                <a:uFillTx/>
                <a:latin typeface="Arial"/>
                <a:ea typeface="DejaVu Sans"/>
              </a:rPr>
              <a:t>7.º nível de tópicos</a:t>
            </a:r>
            <a:endParaRPr lang="pt-BR" sz="1500" b="0" u="none" strike="noStrike">
              <a:solidFill>
                <a:srgbClr val="000000"/>
              </a:solidFill>
              <a:effectLst/>
              <a:uFillTx/>
              <a:latin typeface="Arial"/>
            </a:endParaRPr>
          </a:p>
        </p:txBody>
      </p:sp>
      <p:sp>
        <p:nvSpPr>
          <p:cNvPr id="9" name="PlaceHolder 3"/>
          <p:cNvSpPr>
            <a:spLocks noGrp="1"/>
          </p:cNvSpPr>
          <p:nvPr>
            <p:ph type="dt" idx="4"/>
          </p:nvPr>
        </p:nvSpPr>
        <p:spPr>
          <a:xfrm>
            <a:off x="504000" y="5164920"/>
            <a:ext cx="2346120" cy="388440"/>
          </a:xfrm>
          <a:prstGeom prst="rect">
            <a:avLst/>
          </a:prstGeom>
          <a:noFill/>
          <a:ln w="0">
            <a:noFill/>
          </a:ln>
        </p:spPr>
        <p:txBody>
          <a:bodyPr lIns="0" tIns="0" rIns="0" bIns="0" anchor="t">
            <a:noAutofit/>
          </a:bodyPr>
          <a:lstStyle>
            <a:lvl1pPr indent="0" defTabSz="914400">
              <a:lnSpc>
                <a:spcPct val="100000"/>
              </a:lnSpc>
              <a:buNone/>
              <a:tabLst>
                <a:tab pos="0" algn="l"/>
              </a:tabLst>
              <a:defRPr lang="pt-BR" sz="1400" b="0" u="none" strike="noStrike">
                <a:solidFill>
                  <a:srgbClr val="FFFFFF"/>
                </a:solidFill>
                <a:effectLst/>
                <a:uFillTx/>
                <a:latin typeface="Arial"/>
                <a:ea typeface="DejaVu Sans"/>
              </a:defRPr>
            </a:lvl1pPr>
          </a:lstStyle>
          <a:p>
            <a:pPr indent="0" defTabSz="914400">
              <a:lnSpc>
                <a:spcPct val="100000"/>
              </a:lnSpc>
              <a:buNone/>
              <a:tabLst>
                <a:tab pos="0" algn="l"/>
              </a:tabLst>
            </a:pPr>
            <a:r>
              <a:rPr lang="pt-BR" sz="1400" b="0" u="none" strike="noStrike">
                <a:solidFill>
                  <a:srgbClr val="FFFFFF"/>
                </a:solidFill>
                <a:effectLst/>
                <a:uFillTx/>
                <a:latin typeface="Arial"/>
                <a:ea typeface="DejaVu Sans"/>
              </a:rPr>
              <a:t>&lt;data/hora&gt;</a:t>
            </a:r>
            <a:endParaRPr lang="pt-BR" sz="1400" b="0" u="none" strike="noStrike">
              <a:solidFill>
                <a:srgbClr val="000000"/>
              </a:solidFill>
              <a:effectLst/>
              <a:uFillTx/>
              <a:latin typeface="Times New Roman"/>
            </a:endParaRPr>
          </a:p>
        </p:txBody>
      </p:sp>
      <p:sp>
        <p:nvSpPr>
          <p:cNvPr id="10" name="PlaceHolder 4"/>
          <p:cNvSpPr>
            <a:spLocks noGrp="1"/>
          </p:cNvSpPr>
          <p:nvPr>
            <p:ph type="ftr" idx="5"/>
          </p:nvPr>
        </p:nvSpPr>
        <p:spPr>
          <a:xfrm>
            <a:off x="3447360" y="5164920"/>
            <a:ext cx="3192840" cy="388440"/>
          </a:xfrm>
          <a:prstGeom prst="rect">
            <a:avLst/>
          </a:prstGeom>
          <a:noFill/>
          <a:ln w="0">
            <a:noFill/>
          </a:ln>
        </p:spPr>
        <p:txBody>
          <a:bodyPr lIns="0" tIns="0" rIns="0" bIns="0" anchor="t">
            <a:noAutofit/>
          </a:bodyPr>
          <a:lstStyle>
            <a:lvl1pPr indent="0" algn="ctr" defTabSz="914400">
              <a:lnSpc>
                <a:spcPct val="100000"/>
              </a:lnSpc>
              <a:buNone/>
              <a:tabLst>
                <a:tab pos="0" algn="l"/>
              </a:tabLst>
              <a:defRPr lang="pt-BR" sz="1400" b="0" u="none" strike="noStrike">
                <a:solidFill>
                  <a:srgbClr val="FFFFFF"/>
                </a:solidFill>
                <a:effectLst/>
                <a:uFillTx/>
                <a:latin typeface="Arial"/>
                <a:ea typeface="DejaVu Sans"/>
              </a:defRPr>
            </a:lvl1pPr>
          </a:lstStyle>
          <a:p>
            <a:pPr indent="0" algn="ctr" defTabSz="914400">
              <a:lnSpc>
                <a:spcPct val="100000"/>
              </a:lnSpc>
              <a:buNone/>
              <a:tabLst>
                <a:tab pos="0" algn="l"/>
              </a:tabLst>
            </a:pPr>
            <a:r>
              <a:rPr lang="pt-BR" sz="1400" b="0" u="none" strike="noStrike">
                <a:solidFill>
                  <a:srgbClr val="FFFFFF"/>
                </a:solidFill>
                <a:effectLst/>
                <a:uFillTx/>
                <a:latin typeface="Arial"/>
                <a:ea typeface="DejaVu Sans"/>
              </a:rPr>
              <a:t>&lt;rodapé&gt;</a:t>
            </a:r>
            <a:endParaRPr lang="pt-BR" sz="1400" b="0" u="none" strike="noStrike">
              <a:solidFill>
                <a:srgbClr val="000000"/>
              </a:solidFill>
              <a:effectLst/>
              <a:uFillTx/>
              <a:latin typeface="Times New Roman"/>
            </a:endParaRPr>
          </a:p>
        </p:txBody>
      </p:sp>
      <p:sp>
        <p:nvSpPr>
          <p:cNvPr id="11" name="PlaceHolder 5"/>
          <p:cNvSpPr>
            <a:spLocks noGrp="1"/>
          </p:cNvSpPr>
          <p:nvPr>
            <p:ph type="sldNum" idx="6"/>
          </p:nvPr>
        </p:nvSpPr>
        <p:spPr>
          <a:xfrm>
            <a:off x="7227360" y="5164920"/>
            <a:ext cx="2346120" cy="388440"/>
          </a:xfrm>
          <a:prstGeom prst="rect">
            <a:avLst/>
          </a:prstGeom>
          <a:noFill/>
          <a:ln w="0">
            <a:noFill/>
          </a:ln>
        </p:spPr>
        <p:txBody>
          <a:bodyPr lIns="0" tIns="0" rIns="0" bIns="0" anchor="t">
            <a:noAutofit/>
          </a:bodyPr>
          <a:lstStyle>
            <a:lvl1pPr indent="0" algn="r" defTabSz="914400">
              <a:lnSpc>
                <a:spcPct val="100000"/>
              </a:lnSpc>
              <a:buNone/>
              <a:tabLst>
                <a:tab pos="0" algn="l"/>
              </a:tabLst>
              <a:defRPr lang="pt-BR" sz="1400" b="0" u="none" strike="noStrike">
                <a:solidFill>
                  <a:srgbClr val="FFFFFF"/>
                </a:solidFill>
                <a:effectLst/>
                <a:uFillTx/>
                <a:latin typeface="Arial"/>
                <a:ea typeface="DejaVu Sans"/>
              </a:defRPr>
            </a:lvl1pPr>
          </a:lstStyle>
          <a:p>
            <a:pPr indent="0" algn="r" defTabSz="914400">
              <a:lnSpc>
                <a:spcPct val="100000"/>
              </a:lnSpc>
              <a:buNone/>
              <a:tabLst>
                <a:tab pos="0" algn="l"/>
              </a:tabLst>
            </a:pPr>
            <a:fld id="{9DFC064A-50B8-49B0-A954-A946EDFFA6CE}" type="slidenum">
              <a:rPr lang="pt-BR" sz="1400" b="0" u="none" strike="noStrike">
                <a:solidFill>
                  <a:srgbClr val="FFFFFF"/>
                </a:solidFill>
                <a:effectLst/>
                <a:uFillTx/>
                <a:latin typeface="Arial"/>
                <a:ea typeface="DejaVu Sans"/>
              </a:rPr>
              <a:t>‹nº›</a:t>
            </a:fld>
            <a:endParaRPr lang="pt-BR" sz="1400" b="0" u="none" strike="noStrike">
              <a:solidFill>
                <a:srgbClr val="000000"/>
              </a:solidFill>
              <a:effectLst/>
              <a:uFillTx/>
              <a:latin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reserve="1">
  <p:cSld name="Standard">
    <p:bg>
      <p:bgPr>
        <a:solidFill>
          <a:srgbClr val="FFFFFF"/>
        </a:solidFill>
        <a:effectLst/>
      </p:bgPr>
    </p:bg>
    <p:spTree>
      <p:nvGrpSpPr>
        <p:cNvPr id="1" name=""/>
        <p:cNvGrpSpPr/>
        <p:nvPr/>
      </p:nvGrpSpPr>
      <p:grpSpPr>
        <a:xfrm>
          <a:off x="0" y="0"/>
          <a:ext cx="0" cy="0"/>
          <a:chOff x="0" y="0"/>
          <a:chExt cx="0" cy="0"/>
        </a:xfrm>
      </p:grpSpPr>
      <p:pic>
        <p:nvPicPr>
          <p:cNvPr id="12" name="Gráfico 11"/>
          <p:cNvPicPr/>
          <p:nvPr/>
        </p:nvPicPr>
        <p:blipFill>
          <a:blip r:embed="rId2">
            <a:extLst>
              <a:ext uri="{96DAC541-7B7A-43D3-8B79-37D633B846F1}">
                <asvg:svgBlip xmlns:asvg="http://schemas.microsoft.com/office/drawing/2016/SVG/main" r:embed="rId3"/>
              </a:ext>
            </a:extLst>
          </a:blip>
          <a:stretch/>
        </p:blipFill>
        <p:spPr>
          <a:xfrm>
            <a:off x="0" y="0"/>
            <a:ext cx="10077840" cy="5667840"/>
          </a:xfrm>
          <a:prstGeom prst="rect">
            <a:avLst/>
          </a:prstGeom>
          <a:noFill/>
          <a:ln w="18000">
            <a:noFill/>
          </a:ln>
        </p:spPr>
      </p:pic>
      <p:sp>
        <p:nvSpPr>
          <p:cNvPr id="13" name="PlaceHolder 1"/>
          <p:cNvSpPr>
            <a:spLocks noGrp="1"/>
          </p:cNvSpPr>
          <p:nvPr>
            <p:ph type="title"/>
          </p:nvPr>
        </p:nvSpPr>
        <p:spPr>
          <a:xfrm>
            <a:off x="504000" y="225720"/>
            <a:ext cx="9069840" cy="944640"/>
          </a:xfrm>
          <a:prstGeom prst="rect">
            <a:avLst/>
          </a:prstGeom>
          <a:noFill/>
          <a:ln w="0">
            <a:noFill/>
          </a:ln>
        </p:spPr>
        <p:txBody>
          <a:bodyPr lIns="0" tIns="0" rIns="0" bIns="0" anchor="ctr">
            <a:noAutofit/>
          </a:bodyPr>
          <a:lstStyle/>
          <a:p>
            <a:pPr indent="0" algn="ctr" defTabSz="914400">
              <a:lnSpc>
                <a:spcPct val="90000"/>
              </a:lnSpc>
              <a:buNone/>
              <a:tabLst>
                <a:tab pos="0" algn="l"/>
              </a:tabLst>
            </a:pPr>
            <a:r>
              <a:rPr lang="pt-BR" sz="3300" b="0" u="none" strike="noStrike">
                <a:solidFill>
                  <a:srgbClr val="000000"/>
                </a:solidFill>
                <a:effectLst/>
                <a:uFillTx/>
                <a:latin typeface="Arial"/>
                <a:ea typeface="DejaVu Sans"/>
              </a:rPr>
              <a:t>Clique para editar o formato do texto do título</a:t>
            </a:r>
            <a:endParaRPr lang="pt-BR" sz="3300" b="0" u="none" strike="noStrike">
              <a:solidFill>
                <a:srgbClr val="000000"/>
              </a:solidFill>
              <a:effectLst/>
              <a:uFillTx/>
              <a:latin typeface="Arial"/>
            </a:endParaRPr>
          </a:p>
        </p:txBody>
      </p:sp>
      <p:sp>
        <p:nvSpPr>
          <p:cNvPr id="14" name="PlaceHolder 2"/>
          <p:cNvSpPr>
            <a:spLocks noGrp="1"/>
          </p:cNvSpPr>
          <p:nvPr>
            <p:ph type="body"/>
          </p:nvPr>
        </p:nvSpPr>
        <p:spPr>
          <a:xfrm>
            <a:off x="504000" y="1326600"/>
            <a:ext cx="9069840" cy="3286080"/>
          </a:xfrm>
          <a:prstGeom prst="rect">
            <a:avLst/>
          </a:prstGeom>
          <a:noFill/>
          <a:ln w="0">
            <a:noFill/>
          </a:ln>
        </p:spPr>
        <p:txBody>
          <a:bodyPr lIns="0" tIns="0" rIns="0" bIns="0" anchor="t">
            <a:normAutofit/>
          </a:bodyPr>
          <a:lstStyle/>
          <a:p>
            <a:pPr marL="432000" indent="-324000" defTabSz="914400">
              <a:lnSpc>
                <a:spcPct val="90000"/>
              </a:lnSpc>
              <a:spcBef>
                <a:spcPts val="1060"/>
              </a:spcBef>
              <a:buClr>
                <a:srgbClr val="000000"/>
              </a:buClr>
              <a:buSzPct val="45000"/>
              <a:buFont typeface="Wingdings" charset="2"/>
              <a:buChar char=""/>
            </a:pPr>
            <a:r>
              <a:rPr lang="pt-BR" sz="2400" b="0" u="none" strike="noStrike">
                <a:solidFill>
                  <a:srgbClr val="000000"/>
                </a:solidFill>
                <a:effectLst/>
                <a:uFillTx/>
                <a:latin typeface="Arial"/>
                <a:ea typeface="DejaVu Sans"/>
              </a:rPr>
              <a:t>Clique para editar o formato de texto dos tópicos</a:t>
            </a:r>
            <a:endParaRPr lang="pt-BR" sz="2400" b="0" u="none" strike="noStrike">
              <a:solidFill>
                <a:srgbClr val="000000"/>
              </a:solidFill>
              <a:effectLst/>
              <a:uFillTx/>
              <a:latin typeface="Arial"/>
            </a:endParaRPr>
          </a:p>
          <a:p>
            <a:pPr marL="864000" lvl="1" indent="-324000" defTabSz="914400">
              <a:lnSpc>
                <a:spcPct val="90000"/>
              </a:lnSpc>
              <a:spcBef>
                <a:spcPts val="850"/>
              </a:spcBef>
              <a:buClr>
                <a:srgbClr val="000000"/>
              </a:buClr>
              <a:buSzPct val="75000"/>
              <a:buFont typeface="Symbol" charset="2"/>
              <a:buChar char=""/>
            </a:pPr>
            <a:r>
              <a:rPr lang="pt-BR" sz="2100" b="0" u="none" strike="noStrike">
                <a:solidFill>
                  <a:srgbClr val="000000"/>
                </a:solidFill>
                <a:effectLst/>
                <a:uFillTx/>
                <a:latin typeface="Arial"/>
                <a:ea typeface="DejaVu Sans"/>
              </a:rPr>
              <a:t>2.º nível de tópicos</a:t>
            </a:r>
            <a:endParaRPr lang="pt-BR" sz="2100" b="0" u="none" strike="noStrike">
              <a:solidFill>
                <a:srgbClr val="000000"/>
              </a:solidFill>
              <a:effectLst/>
              <a:uFillTx/>
              <a:latin typeface="Arial"/>
            </a:endParaRPr>
          </a:p>
          <a:p>
            <a:pPr marL="1296000" lvl="2" indent="-288000" defTabSz="914400">
              <a:lnSpc>
                <a:spcPct val="90000"/>
              </a:lnSpc>
              <a:spcBef>
                <a:spcPts val="638"/>
              </a:spcBef>
              <a:buClr>
                <a:srgbClr val="000000"/>
              </a:buClr>
              <a:buSzPct val="45000"/>
              <a:buFont typeface="Wingdings" charset="2"/>
              <a:buChar char=""/>
            </a:pPr>
            <a:r>
              <a:rPr lang="pt-BR" sz="1800" b="0" u="none" strike="noStrike">
                <a:solidFill>
                  <a:srgbClr val="000000"/>
                </a:solidFill>
                <a:effectLst/>
                <a:uFillTx/>
                <a:latin typeface="Arial"/>
                <a:ea typeface="DejaVu Sans"/>
              </a:rPr>
              <a:t>3.º nível de tópicos</a:t>
            </a:r>
            <a:endParaRPr lang="pt-BR" sz="1800" b="0" u="none" strike="noStrike">
              <a:solidFill>
                <a:srgbClr val="000000"/>
              </a:solidFill>
              <a:effectLst/>
              <a:uFillTx/>
              <a:latin typeface="Arial"/>
            </a:endParaRPr>
          </a:p>
          <a:p>
            <a:pPr marL="1728000" lvl="3" indent="-216000" defTabSz="914400">
              <a:lnSpc>
                <a:spcPct val="90000"/>
              </a:lnSpc>
              <a:spcBef>
                <a:spcPts val="425"/>
              </a:spcBef>
              <a:buClr>
                <a:srgbClr val="000000"/>
              </a:buClr>
              <a:buSzPct val="75000"/>
              <a:buFont typeface="Symbol" charset="2"/>
              <a:buChar char=""/>
            </a:pPr>
            <a:r>
              <a:rPr lang="pt-BR" sz="1500" b="0" u="none" strike="noStrike">
                <a:solidFill>
                  <a:srgbClr val="000000"/>
                </a:solidFill>
                <a:effectLst/>
                <a:uFillTx/>
                <a:latin typeface="Arial"/>
                <a:ea typeface="DejaVu Sans"/>
              </a:rPr>
              <a:t>4.º nível de tópicos</a:t>
            </a:r>
            <a:endParaRPr lang="pt-BR" sz="1500" b="0" u="none" strike="noStrike">
              <a:solidFill>
                <a:srgbClr val="000000"/>
              </a:solidFill>
              <a:effectLst/>
              <a:uFillTx/>
              <a:latin typeface="Arial"/>
            </a:endParaRPr>
          </a:p>
          <a:p>
            <a:pPr marL="2160000" lvl="4" indent="-216000" defTabSz="914400">
              <a:lnSpc>
                <a:spcPct val="90000"/>
              </a:lnSpc>
              <a:spcBef>
                <a:spcPts val="213"/>
              </a:spcBef>
              <a:buClr>
                <a:srgbClr val="000000"/>
              </a:buClr>
              <a:buSzPct val="45000"/>
              <a:buFont typeface="Wingdings" charset="2"/>
              <a:buChar char=""/>
            </a:pPr>
            <a:r>
              <a:rPr lang="pt-BR" sz="1500" b="0" u="none" strike="noStrike">
                <a:solidFill>
                  <a:srgbClr val="000000"/>
                </a:solidFill>
                <a:effectLst/>
                <a:uFillTx/>
                <a:latin typeface="Arial"/>
                <a:ea typeface="DejaVu Sans"/>
              </a:rPr>
              <a:t>5.º nível de tópicos</a:t>
            </a:r>
            <a:endParaRPr lang="pt-BR" sz="1500" b="0" u="none" strike="noStrike">
              <a:solidFill>
                <a:srgbClr val="000000"/>
              </a:solidFill>
              <a:effectLst/>
              <a:uFillTx/>
              <a:latin typeface="Arial"/>
            </a:endParaRPr>
          </a:p>
          <a:p>
            <a:pPr marL="2592000" lvl="5" indent="-216000" defTabSz="914400">
              <a:lnSpc>
                <a:spcPct val="90000"/>
              </a:lnSpc>
              <a:spcBef>
                <a:spcPts val="213"/>
              </a:spcBef>
              <a:buClr>
                <a:srgbClr val="000000"/>
              </a:buClr>
              <a:buSzPct val="45000"/>
              <a:buFont typeface="Wingdings" charset="2"/>
              <a:buChar char=""/>
            </a:pPr>
            <a:r>
              <a:rPr lang="pt-BR" sz="1500" b="0" u="none" strike="noStrike">
                <a:solidFill>
                  <a:srgbClr val="000000"/>
                </a:solidFill>
                <a:effectLst/>
                <a:uFillTx/>
                <a:latin typeface="Arial"/>
                <a:ea typeface="DejaVu Sans"/>
              </a:rPr>
              <a:t>6.º nível de tópicos</a:t>
            </a:r>
            <a:endParaRPr lang="pt-BR" sz="1500" b="0" u="none" strike="noStrike">
              <a:solidFill>
                <a:srgbClr val="000000"/>
              </a:solidFill>
              <a:effectLst/>
              <a:uFillTx/>
              <a:latin typeface="Arial"/>
            </a:endParaRPr>
          </a:p>
          <a:p>
            <a:pPr marL="3024000" lvl="6" indent="-216000" defTabSz="914400">
              <a:lnSpc>
                <a:spcPct val="90000"/>
              </a:lnSpc>
              <a:spcBef>
                <a:spcPts val="213"/>
              </a:spcBef>
              <a:buClr>
                <a:srgbClr val="000000"/>
              </a:buClr>
              <a:buSzPct val="45000"/>
              <a:buFont typeface="Wingdings" charset="2"/>
              <a:buChar char=""/>
            </a:pPr>
            <a:r>
              <a:rPr lang="pt-BR" sz="1500" b="0" u="none" strike="noStrike">
                <a:solidFill>
                  <a:srgbClr val="000000"/>
                </a:solidFill>
                <a:effectLst/>
                <a:uFillTx/>
                <a:latin typeface="Arial"/>
                <a:ea typeface="DejaVu Sans"/>
              </a:rPr>
              <a:t>7.º nível de tópicos</a:t>
            </a:r>
            <a:endParaRPr lang="pt-BR" sz="1500" b="0" u="none" strike="noStrike">
              <a:solidFill>
                <a:srgbClr val="000000"/>
              </a:solidFill>
              <a:effectLst/>
              <a:uFillTx/>
              <a:latin typeface="Arial"/>
            </a:endParaRPr>
          </a:p>
        </p:txBody>
      </p:sp>
      <p:sp>
        <p:nvSpPr>
          <p:cNvPr id="15" name="PlaceHolder 3"/>
          <p:cNvSpPr>
            <a:spLocks noGrp="1"/>
          </p:cNvSpPr>
          <p:nvPr>
            <p:ph type="dt" idx="7"/>
          </p:nvPr>
        </p:nvSpPr>
        <p:spPr>
          <a:xfrm>
            <a:off x="504000" y="5165280"/>
            <a:ext cx="2346120" cy="388800"/>
          </a:xfrm>
          <a:prstGeom prst="rect">
            <a:avLst/>
          </a:prstGeom>
          <a:noFill/>
          <a:ln w="0">
            <a:noFill/>
          </a:ln>
        </p:spPr>
        <p:txBody>
          <a:bodyPr lIns="0" tIns="0" rIns="0" bIns="0" anchor="t">
            <a:noAutofit/>
          </a:bodyPr>
          <a:lstStyle>
            <a:lvl1pPr indent="0" defTabSz="914400">
              <a:lnSpc>
                <a:spcPct val="100000"/>
              </a:lnSpc>
              <a:buNone/>
              <a:tabLst>
                <a:tab pos="0" algn="l"/>
              </a:tabLst>
              <a:defRPr lang="pt-BR" sz="1400" b="0" u="none" strike="noStrike">
                <a:solidFill>
                  <a:srgbClr val="000000"/>
                </a:solidFill>
                <a:effectLst/>
                <a:uFillTx/>
                <a:latin typeface="Arial"/>
                <a:ea typeface="DejaVu Sans"/>
              </a:defRPr>
            </a:lvl1pPr>
          </a:lstStyle>
          <a:p>
            <a:pPr indent="0" defTabSz="914400">
              <a:lnSpc>
                <a:spcPct val="100000"/>
              </a:lnSpc>
              <a:buNone/>
              <a:tabLst>
                <a:tab pos="0" algn="l"/>
              </a:tabLst>
            </a:pPr>
            <a:r>
              <a:rPr lang="pt-BR" sz="1400" b="0" u="none" strike="noStrike">
                <a:solidFill>
                  <a:srgbClr val="000000"/>
                </a:solidFill>
                <a:effectLst/>
                <a:uFillTx/>
                <a:latin typeface="Arial"/>
                <a:ea typeface="DejaVu Sans"/>
              </a:rPr>
              <a:t>&lt;data/hora&gt;</a:t>
            </a:r>
            <a:endParaRPr lang="pt-BR" sz="1400" b="0" u="none" strike="noStrike">
              <a:solidFill>
                <a:srgbClr val="000000"/>
              </a:solidFill>
              <a:effectLst/>
              <a:uFillTx/>
              <a:latin typeface="Times New Roman"/>
            </a:endParaRPr>
          </a:p>
        </p:txBody>
      </p:sp>
      <p:sp>
        <p:nvSpPr>
          <p:cNvPr id="16" name="PlaceHolder 4"/>
          <p:cNvSpPr>
            <a:spLocks noGrp="1"/>
          </p:cNvSpPr>
          <p:nvPr>
            <p:ph type="ftr" idx="8"/>
          </p:nvPr>
        </p:nvSpPr>
        <p:spPr>
          <a:xfrm>
            <a:off x="3447360" y="5165280"/>
            <a:ext cx="3192840" cy="388800"/>
          </a:xfrm>
          <a:prstGeom prst="rect">
            <a:avLst/>
          </a:prstGeom>
          <a:noFill/>
          <a:ln w="0">
            <a:noFill/>
          </a:ln>
        </p:spPr>
        <p:txBody>
          <a:bodyPr lIns="0" tIns="0" rIns="0" bIns="0" anchor="t">
            <a:noAutofit/>
          </a:bodyPr>
          <a:lstStyle>
            <a:lvl1pPr indent="0" algn="ctr" defTabSz="914400">
              <a:lnSpc>
                <a:spcPct val="100000"/>
              </a:lnSpc>
              <a:buNone/>
              <a:tabLst>
                <a:tab pos="0" algn="l"/>
              </a:tabLst>
              <a:defRPr lang="pt-BR" sz="1400" b="0" u="none" strike="noStrike">
                <a:solidFill>
                  <a:srgbClr val="000000"/>
                </a:solidFill>
                <a:effectLst/>
                <a:uFillTx/>
                <a:latin typeface="Arial"/>
                <a:ea typeface="DejaVu Sans"/>
              </a:defRPr>
            </a:lvl1pPr>
          </a:lstStyle>
          <a:p>
            <a:pPr indent="0" algn="ctr" defTabSz="914400">
              <a:lnSpc>
                <a:spcPct val="100000"/>
              </a:lnSpc>
              <a:buNone/>
              <a:tabLst>
                <a:tab pos="0" algn="l"/>
              </a:tabLst>
            </a:pPr>
            <a:r>
              <a:rPr lang="pt-BR" sz="1400" b="0" u="none" strike="noStrike">
                <a:solidFill>
                  <a:srgbClr val="000000"/>
                </a:solidFill>
                <a:effectLst/>
                <a:uFillTx/>
                <a:latin typeface="Arial"/>
                <a:ea typeface="DejaVu Sans"/>
              </a:rPr>
              <a:t>&lt;rodapé&gt;</a:t>
            </a:r>
            <a:endParaRPr lang="pt-BR" sz="1400" b="0" u="none" strike="noStrike">
              <a:solidFill>
                <a:srgbClr val="000000"/>
              </a:solidFill>
              <a:effectLst/>
              <a:uFillTx/>
              <a:latin typeface="Times New Roman"/>
            </a:endParaRPr>
          </a:p>
        </p:txBody>
      </p:sp>
      <p:sp>
        <p:nvSpPr>
          <p:cNvPr id="17" name="PlaceHolder 5"/>
          <p:cNvSpPr>
            <a:spLocks noGrp="1"/>
          </p:cNvSpPr>
          <p:nvPr>
            <p:ph type="sldNum" idx="9"/>
          </p:nvPr>
        </p:nvSpPr>
        <p:spPr>
          <a:xfrm>
            <a:off x="7227360" y="5165280"/>
            <a:ext cx="2346120" cy="388800"/>
          </a:xfrm>
          <a:prstGeom prst="rect">
            <a:avLst/>
          </a:prstGeom>
          <a:noFill/>
          <a:ln w="0">
            <a:noFill/>
          </a:ln>
        </p:spPr>
        <p:txBody>
          <a:bodyPr lIns="0" tIns="0" rIns="0" bIns="0" anchor="t">
            <a:noAutofit/>
          </a:bodyPr>
          <a:lstStyle>
            <a:lvl1pPr indent="0" algn="r" defTabSz="914400">
              <a:lnSpc>
                <a:spcPct val="100000"/>
              </a:lnSpc>
              <a:buNone/>
              <a:tabLst>
                <a:tab pos="0" algn="l"/>
              </a:tabLst>
              <a:defRPr lang="pt-BR" sz="1400" b="0" u="none" strike="noStrike">
                <a:solidFill>
                  <a:srgbClr val="000000"/>
                </a:solidFill>
                <a:effectLst/>
                <a:uFillTx/>
                <a:latin typeface="Arial"/>
                <a:ea typeface="DejaVu Sans"/>
              </a:defRPr>
            </a:lvl1pPr>
          </a:lstStyle>
          <a:p>
            <a:pPr indent="0" algn="r" defTabSz="914400">
              <a:lnSpc>
                <a:spcPct val="100000"/>
              </a:lnSpc>
              <a:buNone/>
              <a:tabLst>
                <a:tab pos="0" algn="l"/>
              </a:tabLst>
            </a:pPr>
            <a:fld id="{0EF12DAD-8EA1-49BF-8881-BB96724EEA90}" type="slidenum">
              <a:rPr lang="pt-BR" sz="1400" b="0" u="none" strike="noStrike">
                <a:solidFill>
                  <a:srgbClr val="000000"/>
                </a:solidFill>
                <a:effectLst/>
                <a:uFillTx/>
                <a:latin typeface="Arial"/>
                <a:ea typeface="DejaVu Sans"/>
              </a:rPr>
              <a:t>‹nº›</a:t>
            </a:fld>
            <a:endParaRPr lang="pt-BR" sz="1400" b="0" u="none" strike="noStrike">
              <a:solidFill>
                <a:srgbClr val="000000"/>
              </a:solidFill>
              <a:effectLst/>
              <a:uFillTx/>
              <a:latin typeface="Times New Roman"/>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gazetasp.com.br/cotidiano/ola-macaca-cozinheira-denuncia-injuria-racial-e-mail-magazine-luiza/1148959/"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veja.abril.com.br/coluna/radar/mercado-livre-e-magazine-luiza-sao-campeas-de-reclamacoes-no-procon-sp" TargetMode="Externa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desafioambiental.com.br/noticias/magalu-permanece-no-indice-de-sustentabilidade-empresarial-da-b3/"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exame.com/carreira/luiza-trajano-planeja-grupo-de-mulheres-empreendedoras-para-replicar-dna-magalu/"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useBgFill="1">
        <p:nvSpPr>
          <p:cNvPr id="24" name="Rectangle 22">
            <a:extLst>
              <a:ext uri="{C183D7F6-B498-43B3-948B-1728B52AA6E4}">
                <adec:decorative xmlns:adec="http://schemas.microsoft.com/office/drawing/2017/decorative" val="1"/>
              </a:ext>
            </a:extLst>
          </p:cNvPr>
          <p:cNvSpPr/>
          <p:nvPr/>
        </p:nvSpPr>
        <p:spPr>
          <a:xfrm>
            <a:off x="0" y="0"/>
            <a:ext cx="10076040" cy="566856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u="none" strike="noStrike">
              <a:solidFill>
                <a:schemeClr val="lt1"/>
              </a:solidFill>
              <a:effectLst/>
              <a:uFillTx/>
              <a:latin typeface="Arial"/>
              <a:ea typeface="DejaVu Sans"/>
            </a:endParaRPr>
          </a:p>
        </p:txBody>
      </p:sp>
      <p:sp>
        <p:nvSpPr>
          <p:cNvPr id="25" name="PlaceHolder 1"/>
          <p:cNvSpPr>
            <a:spLocks noGrp="1"/>
          </p:cNvSpPr>
          <p:nvPr>
            <p:ph type="title"/>
          </p:nvPr>
        </p:nvSpPr>
        <p:spPr>
          <a:xfrm>
            <a:off x="736200" y="424080"/>
            <a:ext cx="3085200" cy="2946600"/>
          </a:xfrm>
          <a:prstGeom prst="rect">
            <a:avLst/>
          </a:prstGeom>
          <a:noFill/>
          <a:ln w="0">
            <a:noFill/>
          </a:ln>
        </p:spPr>
        <p:txBody>
          <a:bodyPr lIns="0" tIns="0" rIns="0" bIns="0" anchor="b">
            <a:normAutofit/>
          </a:bodyPr>
          <a:lstStyle/>
          <a:p>
            <a:pPr indent="0" defTabSz="914400">
              <a:lnSpc>
                <a:spcPct val="90000"/>
              </a:lnSpc>
              <a:buNone/>
              <a:tabLst>
                <a:tab pos="0" algn="l"/>
              </a:tabLst>
            </a:pPr>
            <a:r>
              <a:rPr lang="pt-BR" sz="4400" b="0" u="none" strike="noStrike">
                <a:solidFill>
                  <a:schemeClr val="dk1"/>
                </a:solidFill>
                <a:effectLst/>
                <a:uFillTx/>
                <a:latin typeface="Bebas Neue"/>
                <a:ea typeface="DejaVu Sans"/>
              </a:rPr>
              <a:t>Visão Social</a:t>
            </a:r>
            <a:br>
              <a:rPr sz="4400"/>
            </a:br>
            <a:br>
              <a:rPr sz="4400"/>
            </a:br>
            <a:r>
              <a:rPr lang="pt-BR" sz="4400" b="0" u="none" strike="noStrike">
                <a:solidFill>
                  <a:schemeClr val="dk1"/>
                </a:solidFill>
                <a:effectLst/>
                <a:uFillTx/>
                <a:latin typeface="Bebas Neue"/>
                <a:ea typeface="DejaVu Sans"/>
              </a:rPr>
              <a:t>Magazine Luiza</a:t>
            </a:r>
            <a:endParaRPr lang="pt-BR" sz="4400" b="0" u="none" strike="noStrike">
              <a:solidFill>
                <a:srgbClr val="000000"/>
              </a:solidFill>
              <a:effectLst/>
              <a:uFillTx/>
              <a:latin typeface="Arial"/>
            </a:endParaRPr>
          </a:p>
        </p:txBody>
      </p:sp>
      <p:sp>
        <p:nvSpPr>
          <p:cNvPr id="26" name="sketchy line">
            <a:extLst>
              <a:ext uri="{C183D7F6-B498-43B3-948B-1728B52AA6E4}">
                <adec:decorative xmlns:adec="http://schemas.microsoft.com/office/drawing/2017/decorative" val="1"/>
              </a:ext>
            </a:extLst>
          </p:cNvPr>
          <p:cNvSpPr/>
          <p:nvPr/>
        </p:nvSpPr>
        <p:spPr>
          <a:xfrm>
            <a:off x="736200" y="3645720"/>
            <a:ext cx="2870640" cy="12960"/>
          </a:xfrm>
          <a:custGeom>
            <a:avLst/>
            <a:gdLst>
              <a:gd name="textAreaLeft" fmla="*/ 0 w 2870640"/>
              <a:gd name="textAreaRight" fmla="*/ 2872800 w 2870640"/>
              <a:gd name="textAreaTop" fmla="*/ 0 h 12960"/>
              <a:gd name="textAreaBottom" fmla="*/ 15120 h 12960"/>
            </a:gdLst>
            <a:ahLst/>
            <a:cxnLst/>
            <a:rect l="textAreaLeft" t="textAreaTop" r="textAreaRight" b="textAreaBottom"/>
            <a:pathLst>
              <a:path w="2872978" h="15122" fill="none">
                <a:moveTo>
                  <a:pt x="0" y="0"/>
                </a:moveTo>
                <a:cubicBezTo>
                  <a:pt x="172719" y="24730"/>
                  <a:pt x="453930" y="-2711"/>
                  <a:pt x="574596" y="0"/>
                </a:cubicBezTo>
                <a:cubicBezTo>
                  <a:pt x="695262" y="2711"/>
                  <a:pt x="865623" y="-7967"/>
                  <a:pt x="1120461" y="0"/>
                </a:cubicBezTo>
                <a:cubicBezTo>
                  <a:pt x="1375299" y="7967"/>
                  <a:pt x="1550624" y="18063"/>
                  <a:pt x="1666327" y="0"/>
                </a:cubicBezTo>
                <a:cubicBezTo>
                  <a:pt x="1782030" y="-18063"/>
                  <a:pt x="2095408" y="-11159"/>
                  <a:pt x="2298382" y="0"/>
                </a:cubicBezTo>
                <a:cubicBezTo>
                  <a:pt x="2501357" y="11159"/>
                  <a:pt x="2725122" y="-5565"/>
                  <a:pt x="2872978" y="0"/>
                </a:cubicBezTo>
                <a:cubicBezTo>
                  <a:pt x="2873303" y="3899"/>
                  <a:pt x="2873522" y="8667"/>
                  <a:pt x="2872978" y="15122"/>
                </a:cubicBezTo>
                <a:cubicBezTo>
                  <a:pt x="2601857" y="-3645"/>
                  <a:pt x="2424161" y="-10278"/>
                  <a:pt x="2298382" y="15122"/>
                </a:cubicBezTo>
                <a:cubicBezTo>
                  <a:pt x="2172603" y="40522"/>
                  <a:pt x="1996400" y="38185"/>
                  <a:pt x="1809976" y="15122"/>
                </a:cubicBezTo>
                <a:cubicBezTo>
                  <a:pt x="1623552" y="-7941"/>
                  <a:pt x="1525733" y="8992"/>
                  <a:pt x="1264110" y="15122"/>
                </a:cubicBezTo>
                <a:cubicBezTo>
                  <a:pt x="1002487" y="21252"/>
                  <a:pt x="908261" y="27721"/>
                  <a:pt x="718245" y="15122"/>
                </a:cubicBezTo>
                <a:cubicBezTo>
                  <a:pt x="528229" y="2523"/>
                  <a:pt x="176399" y="47852"/>
                  <a:pt x="0" y="15122"/>
                </a:cubicBezTo>
                <a:cubicBezTo>
                  <a:pt x="684" y="10247"/>
                  <a:pt x="701" y="5846"/>
                  <a:pt x="0" y="0"/>
                </a:cubicBezTo>
                <a:close/>
              </a:path>
              <a:path w="2872978" h="15122" stroke="0">
                <a:moveTo>
                  <a:pt x="0" y="0"/>
                </a:moveTo>
                <a:cubicBezTo>
                  <a:pt x="246331" y="2114"/>
                  <a:pt x="364990" y="-5865"/>
                  <a:pt x="517136" y="0"/>
                </a:cubicBezTo>
                <a:cubicBezTo>
                  <a:pt x="669282" y="5865"/>
                  <a:pt x="842769" y="11362"/>
                  <a:pt x="1149191" y="0"/>
                </a:cubicBezTo>
                <a:cubicBezTo>
                  <a:pt x="1455613" y="-11362"/>
                  <a:pt x="1529783" y="19802"/>
                  <a:pt x="1637597" y="0"/>
                </a:cubicBezTo>
                <a:cubicBezTo>
                  <a:pt x="1745411" y="-19802"/>
                  <a:pt x="1889711" y="-2153"/>
                  <a:pt x="2126004" y="0"/>
                </a:cubicBezTo>
                <a:cubicBezTo>
                  <a:pt x="2362297" y="2153"/>
                  <a:pt x="2713040" y="-27867"/>
                  <a:pt x="2872978" y="0"/>
                </a:cubicBezTo>
                <a:cubicBezTo>
                  <a:pt x="2873369" y="4515"/>
                  <a:pt x="2873005" y="9009"/>
                  <a:pt x="2872978" y="15122"/>
                </a:cubicBezTo>
                <a:cubicBezTo>
                  <a:pt x="2703040" y="37871"/>
                  <a:pt x="2574829" y="13353"/>
                  <a:pt x="2327112" y="15122"/>
                </a:cubicBezTo>
                <a:cubicBezTo>
                  <a:pt x="2079395" y="16891"/>
                  <a:pt x="2026258" y="-3474"/>
                  <a:pt x="1781246" y="15122"/>
                </a:cubicBezTo>
                <a:cubicBezTo>
                  <a:pt x="1536234" y="33718"/>
                  <a:pt x="1507455" y="17130"/>
                  <a:pt x="1235381" y="15122"/>
                </a:cubicBezTo>
                <a:cubicBezTo>
                  <a:pt x="963308" y="13114"/>
                  <a:pt x="884834" y="-13851"/>
                  <a:pt x="603325" y="15122"/>
                </a:cubicBezTo>
                <a:cubicBezTo>
                  <a:pt x="321816" y="44095"/>
                  <a:pt x="204416" y="6262"/>
                  <a:pt x="0" y="15122"/>
                </a:cubicBezTo>
                <a:cubicBezTo>
                  <a:pt x="402" y="9777"/>
                  <a:pt x="-270" y="6349"/>
                  <a:pt x="0" y="0"/>
                </a:cubicBezTo>
                <a:close/>
              </a:path>
            </a:pathLst>
          </a:custGeom>
          <a:solidFill>
            <a:schemeClr val="accent2"/>
          </a:solidFill>
          <a:ln w="44450" cap="rnd">
            <a:solidFill>
              <a:srgbClr val="0369A3"/>
            </a:solidFill>
            <a:round/>
          </a:ln>
        </p:spPr>
        <p:style>
          <a:lnRef idx="2">
            <a:schemeClr val="accent1">
              <a:shade val="50000"/>
            </a:schemeClr>
          </a:lnRef>
          <a:fillRef idx="1">
            <a:schemeClr val="accent1"/>
          </a:fillRef>
          <a:effectRef idx="0">
            <a:schemeClr val="accent1"/>
          </a:effectRef>
          <a:fontRef idx="minor"/>
        </p:style>
        <p:txBody>
          <a:bodyPr lIns="90000" tIns="-29880" rIns="90000" bIns="-29880" anchor="ctr">
            <a:noAutofit/>
          </a:bodyPr>
          <a:lstStyle/>
          <a:p>
            <a:pPr algn="ctr" defTabSz="914400">
              <a:lnSpc>
                <a:spcPct val="100000"/>
              </a:lnSpc>
            </a:pPr>
            <a:endParaRPr lang="en-US" sz="1800" b="0" u="none" strike="noStrike">
              <a:solidFill>
                <a:schemeClr val="lt1"/>
              </a:solidFill>
              <a:effectLst/>
              <a:uFillTx/>
              <a:latin typeface="Arial"/>
              <a:ea typeface="DejaVu Sans"/>
            </a:endParaRPr>
          </a:p>
        </p:txBody>
      </p:sp>
      <p:sp>
        <p:nvSpPr>
          <p:cNvPr id="27" name="Imagem 8" descr="Mulher posando para foto em frente a um balcão&#10;&#10;O conteúdo gerado por IA pode estar incorreto."/>
          <p:cNvSpPr/>
          <p:nvPr/>
        </p:nvSpPr>
        <p:spPr>
          <a:xfrm>
            <a:off x="4392000" y="0"/>
            <a:ext cx="5685480" cy="5668560"/>
          </a:xfrm>
          <a:custGeom>
            <a:avLst/>
            <a:gdLst>
              <a:gd name="textAreaLeft" fmla="*/ 0 w 5685480"/>
              <a:gd name="textAreaRight" fmla="*/ 5687640 w 5685480"/>
              <a:gd name="textAreaTop" fmla="*/ 0 h 5668560"/>
              <a:gd name="textAreaBottom" fmla="*/ 5670720 h 5668560"/>
            </a:gdLst>
            <a:ahLst/>
            <a:cxnLst/>
            <a:rect l="textAreaLeft" t="textAreaTop" r="textAreaRight" b="textAreaBottom"/>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pt-BR" sz="1800" b="0" u="none" strike="noStrike">
              <a:solidFill>
                <a:srgbClr val="000000"/>
              </a:solidFill>
              <a:effectLst/>
              <a:uFillTx/>
              <a:latin typeface="Arial"/>
              <a:ea typeface="DejaVu Sans"/>
            </a:endParaRPr>
          </a:p>
        </p:txBody>
      </p:sp>
      <p:pic>
        <p:nvPicPr>
          <p:cNvPr id="28" name="Imagem 11" descr="Logotipo, nome da empresa&#10;&#10;O conteúdo gerado por IA pode estar incorreto."/>
          <p:cNvPicPr/>
          <p:nvPr/>
        </p:nvPicPr>
        <p:blipFill>
          <a:blip r:embed="rId3"/>
          <a:stretch/>
        </p:blipFill>
        <p:spPr>
          <a:xfrm>
            <a:off x="245520" y="4872240"/>
            <a:ext cx="1182960" cy="621000"/>
          </a:xfrm>
          <a:prstGeom prst="rect">
            <a:avLst/>
          </a:prstGeom>
          <a:noFill/>
          <a:ln w="0">
            <a:noFill/>
          </a:ln>
        </p:spPr>
      </p:pic>
    </p:spTree>
  </p:cSld>
  <p:clrMapOvr>
    <a:masterClrMapping/>
  </p:clrMapOvr>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0" presetClass="entr" fill="hold" nodeType="withEffect">
                                  <p:stCondLst>
                                    <p:cond delay="1000"/>
                                  </p:stCondLst>
                                  <p:iterate>
                                    <p:tmAbs val="100"/>
                                  </p:iterate>
                                  <p:childTnLst>
                                    <p:set>
                                      <p:cBhvr>
                                        <p:cTn id="6" dur="1" fill="hold">
                                          <p:stCondLst>
                                            <p:cond delay="0"/>
                                          </p:stCondLst>
                                        </p:cTn>
                                        <p:tgtEl>
                                          <p:spTgt spid="25"/>
                                        </p:tgtEl>
                                        <p:attrNameLst>
                                          <p:attrName>style.visibility</p:attrName>
                                        </p:attrNameLst>
                                      </p:cBhvr>
                                      <p:to>
                                        <p:strVal val="visible"/>
                                      </p:to>
                                    </p:set>
                                    <p:animEffect transition="in" filter="fade">
                                      <p:cBhvr additive="repl">
                                        <p:cTn id="7" dur="7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RECLAMAÇÕES</a:t>
            </a:r>
            <a:endParaRPr lang="pt-BR" sz="3300" b="0" u="none" strike="noStrike">
              <a:solidFill>
                <a:srgbClr val="000000"/>
              </a:solidFill>
              <a:effectLst/>
              <a:uFillTx/>
              <a:latin typeface="Arial"/>
            </a:endParaRPr>
          </a:p>
        </p:txBody>
      </p:sp>
      <p:sp>
        <p:nvSpPr>
          <p:cNvPr id="58" name="PlaceHolder 2"/>
          <p:cNvSpPr>
            <a:spLocks noGrp="1"/>
          </p:cNvSpPr>
          <p:nvPr>
            <p:ph/>
          </p:nvPr>
        </p:nvSpPr>
        <p:spPr>
          <a:xfrm>
            <a:off x="900000" y="1326600"/>
            <a:ext cx="8097840" cy="3286080"/>
          </a:xfrm>
          <a:prstGeom prst="rect">
            <a:avLst/>
          </a:prstGeom>
          <a:noFill/>
          <a:ln w="0">
            <a:noFill/>
          </a:ln>
        </p:spPr>
        <p:txBody>
          <a:bodyPr lIns="0" tIns="0" rIns="0" bIns="0" anchor="t">
            <a:normAutofit/>
          </a:bodyPr>
          <a:lstStyle/>
          <a:p>
            <a:pPr indent="0" algn="just" defTabSz="914400">
              <a:lnSpc>
                <a:spcPct val="100000"/>
              </a:lnSpc>
              <a:spcBef>
                <a:spcPts val="1191"/>
              </a:spcBef>
              <a:spcAft>
                <a:spcPts val="992"/>
              </a:spcAft>
              <a:buNone/>
              <a:tabLst>
                <a:tab pos="0" algn="l"/>
              </a:tabLst>
            </a:pPr>
            <a:r>
              <a:rPr lang="pt-BR" sz="1000" b="0" u="none" strike="noStrike">
                <a:solidFill>
                  <a:srgbClr val="000000"/>
                </a:solidFill>
                <a:effectLst/>
                <a:uFillTx/>
                <a:latin typeface="Arial"/>
                <a:ea typeface="Arial;sans-serif"/>
              </a:rPr>
              <a:t>Uma pesquisa realizada no site Reclame Aqui analisou dados dos últimos 12 meses. Na loja online da empresa, foram registradas 28.985 reclamações no total, sendo 11.220 concentradas no período analisado. As principais categorias de reclamações identificadas foram:</a:t>
            </a:r>
            <a:endParaRPr lang="pt-BR" sz="1000" b="0" u="none" strike="noStrike">
              <a:solidFill>
                <a:srgbClr val="000000"/>
              </a:solidFill>
              <a:effectLst/>
              <a:uFillTx/>
              <a:latin typeface="Arial"/>
            </a:endParaRPr>
          </a:p>
          <a:p>
            <a:pPr indent="0" defTabSz="914400">
              <a:lnSpc>
                <a:spcPct val="100000"/>
              </a:lnSpc>
              <a:spcBef>
                <a:spcPts val="1191"/>
              </a:spcBef>
              <a:spcAft>
                <a:spcPts val="992"/>
              </a:spcAft>
              <a:buNone/>
              <a:tabLst>
                <a:tab pos="0" algn="l"/>
              </a:tabLst>
            </a:pPr>
            <a:r>
              <a:rPr lang="pt-BR" sz="1000" b="0" u="none" strike="noStrike">
                <a:solidFill>
                  <a:srgbClr val="000000"/>
                </a:solidFill>
                <a:effectLst/>
                <a:uFillTx/>
                <a:latin typeface="Arial"/>
                <a:ea typeface="Arial;sans-serif"/>
              </a:rPr>
              <a:t>A</a:t>
            </a:r>
            <a:r>
              <a:rPr lang="pt-BR" sz="1000" b="0" u="none" strike="noStrike">
                <a:solidFill>
                  <a:srgbClr val="000000"/>
                </a:solidFill>
                <a:effectLst/>
                <a:uFillTx/>
                <a:latin typeface="Arial"/>
                <a:ea typeface="DejaVu Sans"/>
              </a:rPr>
              <a:t>traso na entrega: 23,58% dos casos:</a:t>
            </a:r>
            <a:br>
              <a:rPr sz="1000"/>
            </a:br>
            <a:r>
              <a:rPr lang="pt-BR" sz="1000" b="0" u="none" strike="noStrike">
                <a:solidFill>
                  <a:srgbClr val="000000"/>
                </a:solidFill>
                <a:effectLst/>
                <a:uFillTx/>
                <a:latin typeface="Arial"/>
                <a:ea typeface="DejaVu Sans"/>
              </a:rPr>
              <a:t>Defeitos em eletrodomésticos: 12,44%;</a:t>
            </a:r>
            <a:br>
              <a:rPr sz="1000"/>
            </a:br>
            <a:r>
              <a:rPr lang="pt-BR" sz="1000" b="0" u="none" strike="noStrike">
                <a:solidFill>
                  <a:srgbClr val="000000"/>
                </a:solidFill>
                <a:effectLst/>
                <a:uFillTx/>
                <a:latin typeface="Arial"/>
                <a:ea typeface="DejaVu Sans"/>
              </a:rPr>
              <a:t>Problemas com móveis: 8,7%.</a:t>
            </a:r>
            <a:endParaRPr lang="pt-BR" sz="1000" b="0" u="none" strike="noStrike">
              <a:solidFill>
                <a:srgbClr val="000000"/>
              </a:solidFill>
              <a:effectLst/>
              <a:uFillTx/>
              <a:latin typeface="Arial"/>
            </a:endParaRPr>
          </a:p>
          <a:p>
            <a:pPr indent="0" defTabSz="914400">
              <a:lnSpc>
                <a:spcPct val="100000"/>
              </a:lnSpc>
              <a:spcBef>
                <a:spcPts val="1191"/>
              </a:spcBef>
              <a:spcAft>
                <a:spcPts val="992"/>
              </a:spcAft>
              <a:buNone/>
              <a:tabLst>
                <a:tab pos="0" algn="l"/>
              </a:tabLst>
            </a:pPr>
            <a:br>
              <a:rPr sz="1000"/>
            </a:br>
            <a:r>
              <a:rPr lang="pt-BR" sz="1000" b="0" u="none" strike="noStrike">
                <a:solidFill>
                  <a:srgbClr val="000000"/>
                </a:solidFill>
                <a:effectLst/>
                <a:uFillTx/>
                <a:latin typeface="Arial"/>
                <a:ea typeface="DejaVu Sans"/>
              </a:rPr>
              <a:t>A empresa obteve uma taxa de resposta de 96,9% às reclamações, resultando em um índice de retenção de clientes de 74,9%, mesmo após incidentes negativos.</a:t>
            </a:r>
            <a:endParaRPr lang="pt-BR" sz="1000" b="0" u="none" strike="noStrike">
              <a:solidFill>
                <a:srgbClr val="000000"/>
              </a:solidFill>
              <a:effectLst/>
              <a:uFillTx/>
              <a:latin typeface="Arial"/>
            </a:endParaRPr>
          </a:p>
          <a:p>
            <a:pPr indent="0" algn="just" defTabSz="914400">
              <a:lnSpc>
                <a:spcPct val="100000"/>
              </a:lnSpc>
              <a:spcBef>
                <a:spcPts val="1191"/>
              </a:spcBef>
              <a:spcAft>
                <a:spcPts val="992"/>
              </a:spcAft>
              <a:buNone/>
              <a:tabLst>
                <a:tab pos="0" algn="l"/>
              </a:tabLst>
            </a:pPr>
            <a:endParaRPr lang="pt-BR" sz="1000" b="0" u="none" strike="noStrike">
              <a:solidFill>
                <a:srgbClr val="000000"/>
              </a:solidFill>
              <a:effectLst/>
              <a:uFillTx/>
              <a:latin typeface="Arial"/>
            </a:endParaRPr>
          </a:p>
        </p:txBody>
      </p:sp>
      <p:pic>
        <p:nvPicPr>
          <p:cNvPr id="59" name="Imagem 32"/>
          <p:cNvPicPr/>
          <p:nvPr/>
        </p:nvPicPr>
        <p:blipFill>
          <a:blip r:embed="rId2"/>
          <a:stretch/>
        </p:blipFill>
        <p:spPr>
          <a:xfrm>
            <a:off x="1775880" y="3487680"/>
            <a:ext cx="1716840" cy="1710720"/>
          </a:xfrm>
          <a:prstGeom prst="rect">
            <a:avLst/>
          </a:prstGeom>
          <a:noFill/>
          <a:ln w="18000">
            <a:noFill/>
          </a:ln>
        </p:spPr>
      </p:pic>
      <p:pic>
        <p:nvPicPr>
          <p:cNvPr id="60" name="Imagem 33"/>
          <p:cNvPicPr/>
          <p:nvPr/>
        </p:nvPicPr>
        <p:blipFill>
          <a:blip r:embed="rId3"/>
          <a:stretch/>
        </p:blipFill>
        <p:spPr>
          <a:xfrm>
            <a:off x="6207840" y="3308760"/>
            <a:ext cx="1490040" cy="2068560"/>
          </a:xfrm>
          <a:prstGeom prst="rect">
            <a:avLst/>
          </a:prstGeom>
          <a:noFill/>
          <a:ln w="18000">
            <a:noFill/>
          </a:ln>
        </p:spPr>
      </p:pic>
      <p:pic>
        <p:nvPicPr>
          <p:cNvPr id="61" name="Imagem 1" descr="Logotipo, nome da empresa&#10;&#10;O conteúdo gerado por IA pode estar incorreto."/>
          <p:cNvPicPr/>
          <p:nvPr/>
        </p:nvPicPr>
        <p:blipFill>
          <a:blip r:embed="rId4"/>
          <a:stretch/>
        </p:blipFill>
        <p:spPr>
          <a:xfrm>
            <a:off x="504000" y="387360"/>
            <a:ext cx="1182960" cy="621000"/>
          </a:xfrm>
          <a:prstGeom prst="rect">
            <a:avLst/>
          </a:prstGeom>
          <a:noFill/>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RECLAMAÇÕES</a:t>
            </a:r>
            <a:endParaRPr lang="pt-BR" sz="3300" b="0" u="none" strike="noStrike">
              <a:solidFill>
                <a:srgbClr val="000000"/>
              </a:solidFill>
              <a:effectLst/>
              <a:uFillTx/>
              <a:latin typeface="Arial"/>
            </a:endParaRPr>
          </a:p>
        </p:txBody>
      </p:sp>
      <p:sp>
        <p:nvSpPr>
          <p:cNvPr id="63" name="PlaceHolder 2"/>
          <p:cNvSpPr>
            <a:spLocks noGrp="1"/>
          </p:cNvSpPr>
          <p:nvPr>
            <p:ph/>
          </p:nvPr>
        </p:nvSpPr>
        <p:spPr>
          <a:xfrm>
            <a:off x="900000" y="1362600"/>
            <a:ext cx="8097840" cy="3286080"/>
          </a:xfrm>
          <a:prstGeom prst="rect">
            <a:avLst/>
          </a:prstGeom>
          <a:noFill/>
          <a:ln w="0">
            <a:noFill/>
          </a:ln>
        </p:spPr>
        <p:txBody>
          <a:bodyPr lIns="0" tIns="0" rIns="0" bIns="0" anchor="t">
            <a:normAutofit fontScale="92500" lnSpcReduction="19999"/>
          </a:bodyPr>
          <a:lstStyle/>
          <a:p>
            <a:pPr indent="0" algn="just" defTabSz="914400">
              <a:lnSpc>
                <a:spcPct val="150000"/>
              </a:lnSpc>
              <a:spcBef>
                <a:spcPts val="1060"/>
              </a:spcBef>
              <a:buNone/>
              <a:tabLst>
                <a:tab pos="0" algn="l"/>
              </a:tabLst>
            </a:pPr>
            <a:r>
              <a:rPr lang="pt-BR" sz="1800" b="1" u="none" strike="noStrike">
                <a:solidFill>
                  <a:srgbClr val="000000"/>
                </a:solidFill>
                <a:effectLst/>
                <a:uFillTx/>
                <a:latin typeface="Arial"/>
                <a:ea typeface="Arial;sans-serif"/>
              </a:rPr>
              <a:t>Vítima comprou uma máquina de lavar e recebeu o e-mail da loja com a ofensa; empresa diz apura a denúncia.</a:t>
            </a:r>
            <a:endParaRPr lang="pt-BR" sz="18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800" b="0" u="none" strike="noStrike">
                <a:solidFill>
                  <a:srgbClr val="000000"/>
                </a:solidFill>
                <a:effectLst/>
                <a:uFillTx/>
                <a:latin typeface="Arial"/>
                <a:ea typeface="Arial;sans-serif"/>
              </a:rPr>
              <a:t> Uma cozinheira, moradora de São Paulo, de 35 anos, registrou um boletim de ocorrência por injúria racial contra a empresa Magazine Luiza. A vítima afirma que foi vítima de injúria racial ao receber um e-mail de confirmação da atualização do cadastro na loja Magazine Luiza. O texto começava com a saudação: “Olá, macaca”. O caso foi registrado como injúria racial no 50º Distrito Policial do Itaim Paulista.</a:t>
            </a:r>
            <a:endParaRPr lang="pt-BR" sz="18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400" b="0" u="none" strike="noStrike">
                <a:solidFill>
                  <a:srgbClr val="000000"/>
                </a:solidFill>
                <a:effectLst/>
                <a:uFillTx/>
                <a:latin typeface="Arial"/>
                <a:ea typeface="Arial;sans-serif"/>
              </a:rPr>
              <a:t>Disponível em: </a:t>
            </a:r>
            <a:r>
              <a:rPr lang="pt-BR" sz="1400" b="0" u="sng" strike="noStrike">
                <a:solidFill>
                  <a:srgbClr val="0000EE"/>
                </a:solidFill>
                <a:effectLst/>
                <a:uFillTx/>
                <a:latin typeface="Arial"/>
                <a:ea typeface="Arial;sans-serif"/>
                <a:hlinkClick r:id="rId2"/>
              </a:rPr>
              <a:t>https://www.gazetasp.com.br/cotidiano/ola-macaca-cozinheira-denuncia-injuria-racial-e-mail-magazine-luiza/1148959/</a:t>
            </a:r>
            <a:endParaRPr lang="pt-BR" sz="1400" b="0" u="none" strike="noStrike">
              <a:solidFill>
                <a:srgbClr val="000000"/>
              </a:solidFill>
              <a:effectLst/>
              <a:uFillTx/>
              <a:latin typeface="Arial"/>
            </a:endParaRPr>
          </a:p>
          <a:p>
            <a:pPr indent="0" algn="just" defTabSz="914400">
              <a:lnSpc>
                <a:spcPct val="150000"/>
              </a:lnSpc>
              <a:spcBef>
                <a:spcPts val="1191"/>
              </a:spcBef>
              <a:spcAft>
                <a:spcPts val="992"/>
              </a:spcAft>
              <a:buNone/>
              <a:tabLst>
                <a:tab pos="0" algn="l"/>
              </a:tabLst>
            </a:pPr>
            <a:endParaRPr lang="pt-BR" sz="1000" b="0" u="none" strike="noStrike">
              <a:solidFill>
                <a:srgbClr val="000000"/>
              </a:solidFill>
              <a:effectLst/>
              <a:uFillTx/>
              <a:latin typeface="Arial"/>
            </a:endParaRPr>
          </a:p>
          <a:p>
            <a:pPr indent="0" algn="just" defTabSz="914400">
              <a:lnSpc>
                <a:spcPct val="100000"/>
              </a:lnSpc>
              <a:spcBef>
                <a:spcPts val="1191"/>
              </a:spcBef>
              <a:spcAft>
                <a:spcPts val="992"/>
              </a:spcAft>
              <a:buNone/>
              <a:tabLst>
                <a:tab pos="0" algn="l"/>
              </a:tabLst>
            </a:pPr>
            <a:endParaRPr lang="pt-BR" sz="1000" b="0" u="none" strike="noStrike">
              <a:solidFill>
                <a:srgbClr val="000000"/>
              </a:solidFill>
              <a:effectLst/>
              <a:uFillTx/>
              <a:latin typeface="Arial"/>
            </a:endParaRPr>
          </a:p>
        </p:txBody>
      </p:sp>
      <p:pic>
        <p:nvPicPr>
          <p:cNvPr id="64" name="Imagem 1" descr="Logotipo, nome da empresa&#10;&#10;O conteúdo gerado por IA pode estar incorreto."/>
          <p:cNvPicPr/>
          <p:nvPr/>
        </p:nvPicPr>
        <p:blipFill>
          <a:blip r:embed="rId3"/>
          <a:stretch/>
        </p:blipFill>
        <p:spPr>
          <a:xfrm>
            <a:off x="504000" y="387360"/>
            <a:ext cx="1182960" cy="621000"/>
          </a:xfrm>
          <a:prstGeom prst="rect">
            <a:avLst/>
          </a:prstGeom>
          <a:noFill/>
          <a:ln w="0">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540000" y="31104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RECLAMAÇÕES</a:t>
            </a:r>
            <a:endParaRPr lang="pt-BR" sz="3300" b="0" u="none" strike="noStrike">
              <a:solidFill>
                <a:srgbClr val="000000"/>
              </a:solidFill>
              <a:effectLst/>
              <a:uFillTx/>
              <a:latin typeface="Arial"/>
            </a:endParaRPr>
          </a:p>
        </p:txBody>
      </p:sp>
      <p:pic>
        <p:nvPicPr>
          <p:cNvPr id="66" name="Imagem 41"/>
          <p:cNvPicPr/>
          <p:nvPr/>
        </p:nvPicPr>
        <p:blipFill>
          <a:blip r:embed="rId2"/>
          <a:stretch/>
        </p:blipFill>
        <p:spPr>
          <a:xfrm>
            <a:off x="2340000" y="1301400"/>
            <a:ext cx="5572800" cy="3376440"/>
          </a:xfrm>
          <a:prstGeom prst="rect">
            <a:avLst/>
          </a:prstGeom>
          <a:noFill/>
          <a:ln w="18000">
            <a:noFill/>
          </a:ln>
        </p:spPr>
      </p:pic>
      <p:pic>
        <p:nvPicPr>
          <p:cNvPr id="67" name="Imagem 1" descr="Logotipo, nome da empresa&#10;&#10;O conteúdo gerado por IA pode estar incorreto."/>
          <p:cNvPicPr/>
          <p:nvPr/>
        </p:nvPicPr>
        <p:blipFill>
          <a:blip r:embed="rId3"/>
          <a:stretch/>
        </p:blipFill>
        <p:spPr>
          <a:xfrm>
            <a:off x="504000" y="387360"/>
            <a:ext cx="1182960" cy="621000"/>
          </a:xfrm>
          <a:prstGeom prst="rect">
            <a:avLst/>
          </a:prstGeom>
          <a:noFill/>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RECLAMAÇÕES</a:t>
            </a:r>
            <a:endParaRPr lang="pt-BR" sz="3300" b="0" u="none" strike="noStrike">
              <a:solidFill>
                <a:srgbClr val="000000"/>
              </a:solidFill>
              <a:effectLst/>
              <a:uFillTx/>
              <a:latin typeface="Arial"/>
            </a:endParaRPr>
          </a:p>
        </p:txBody>
      </p:sp>
      <p:sp>
        <p:nvSpPr>
          <p:cNvPr id="69" name="PlaceHolder 2"/>
          <p:cNvSpPr>
            <a:spLocks noGrp="1"/>
          </p:cNvSpPr>
          <p:nvPr>
            <p:ph/>
          </p:nvPr>
        </p:nvSpPr>
        <p:spPr>
          <a:xfrm>
            <a:off x="900000" y="1362600"/>
            <a:ext cx="8097840" cy="3286080"/>
          </a:xfrm>
          <a:prstGeom prst="rect">
            <a:avLst/>
          </a:prstGeom>
          <a:noFill/>
          <a:ln w="0">
            <a:noFill/>
          </a:ln>
        </p:spPr>
        <p:txBody>
          <a:bodyPr lIns="0" tIns="0" rIns="0" bIns="0" anchor="t">
            <a:normAutofit fontScale="92500" lnSpcReduction="19999"/>
          </a:bodyPr>
          <a:lstStyle/>
          <a:p>
            <a:pPr indent="0" algn="just" defTabSz="914400">
              <a:lnSpc>
                <a:spcPct val="150000"/>
              </a:lnSpc>
              <a:spcBef>
                <a:spcPts val="1060"/>
              </a:spcBef>
              <a:buNone/>
              <a:tabLst>
                <a:tab pos="0" algn="l"/>
              </a:tabLst>
            </a:pPr>
            <a:r>
              <a:rPr lang="pt-BR" sz="1400" b="1" u="none" strike="noStrike">
                <a:solidFill>
                  <a:srgbClr val="000000"/>
                </a:solidFill>
                <a:effectLst/>
                <a:uFillTx/>
                <a:latin typeface="Arial"/>
                <a:ea typeface="Arial;sans-serif"/>
              </a:rPr>
              <a:t>Mercado Livre e Magazine Luiza são campeãs de reclamações no Procon-SP</a:t>
            </a: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400" b="0" u="none" strike="noStrike">
                <a:solidFill>
                  <a:srgbClr val="000000"/>
                </a:solidFill>
                <a:effectLst/>
                <a:uFillTx/>
                <a:latin typeface="Arial"/>
                <a:ea typeface="Arial;sans-serif"/>
              </a:rPr>
              <a:t>Órgão recebeu cerca de 1.500 denúncias e notificou as empresas que foram alvo mais frequente de queixas na Black Friday </a:t>
            </a: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400" b="0" u="none" strike="noStrike">
                <a:solidFill>
                  <a:srgbClr val="000000"/>
                </a:solidFill>
                <a:effectLst/>
                <a:uFillTx/>
                <a:latin typeface="Arial"/>
                <a:ea typeface="Arial;sans-serif"/>
              </a:rPr>
              <a:t>Após a Black Friday, o Procon-SP notificou os Grupos Mercado Livre e Magazine Luiza para prestarem esclarecimentos sobre as ofertas e uso de cupons de desconto, alvos de reclamação de consumidores. Em nota (veja abaixo) enviada ao Radar, o Mercado Livre lamentou as dificuldades encontradas por clientes.</a:t>
            </a: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400" b="0" u="none" strike="noStrike">
                <a:solidFill>
                  <a:srgbClr val="000000"/>
                </a:solidFill>
                <a:effectLst/>
                <a:uFillTx/>
                <a:latin typeface="Arial"/>
                <a:ea typeface="Arial;sans-serif"/>
              </a:rPr>
              <a:t>Os clientes também questionaram a eficiência dos canais de atendimento, se queixaram sobre o uso da inteligência artificial, aplicativo fora do ar, e não aplicação do desconto oferecido.</a:t>
            </a: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400" b="0" u="none" strike="noStrike">
                <a:solidFill>
                  <a:srgbClr val="000000"/>
                </a:solidFill>
                <a:effectLst/>
                <a:uFillTx/>
                <a:latin typeface="Arial"/>
                <a:ea typeface="Arial;sans-serif"/>
              </a:rPr>
              <a:t>Disponível em: </a:t>
            </a:r>
            <a:r>
              <a:rPr lang="pt-BR" sz="1400" b="0" u="sng" strike="noStrike">
                <a:solidFill>
                  <a:srgbClr val="0000EE"/>
                </a:solidFill>
                <a:effectLst/>
                <a:uFillTx/>
                <a:latin typeface="Arial"/>
                <a:ea typeface="Arial;sans-serif"/>
                <a:hlinkClick r:id="rId2"/>
              </a:rPr>
              <a:t>https://veja.abril.com.br/coluna/radar/mercado-livre-e-magazine-luiza-sao-campeas-de-reclamacoes-no-procon-sp</a:t>
            </a: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endParaRPr lang="pt-BR" sz="1400" b="0" u="none" strike="noStrike">
              <a:solidFill>
                <a:srgbClr val="000000"/>
              </a:solidFill>
              <a:effectLst/>
              <a:uFillTx/>
              <a:latin typeface="Arial"/>
            </a:endParaRPr>
          </a:p>
        </p:txBody>
      </p:sp>
      <p:pic>
        <p:nvPicPr>
          <p:cNvPr id="70" name="Imagem 1" descr="Logotipo, nome da empresa&#10;&#10;O conteúdo gerado por IA pode estar incorreto."/>
          <p:cNvPicPr/>
          <p:nvPr/>
        </p:nvPicPr>
        <p:blipFill>
          <a:blip r:embed="rId3"/>
          <a:stretch/>
        </p:blipFill>
        <p:spPr>
          <a:xfrm>
            <a:off x="504000" y="387360"/>
            <a:ext cx="1182960" cy="621000"/>
          </a:xfrm>
          <a:prstGeom prst="rect">
            <a:avLst/>
          </a:prstGeom>
          <a:noFill/>
          <a:ln w="0">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RECLAMAÇÕES</a:t>
            </a:r>
            <a:endParaRPr lang="pt-BR" sz="3300" b="0" u="none" strike="noStrike">
              <a:solidFill>
                <a:srgbClr val="000000"/>
              </a:solidFill>
              <a:effectLst/>
              <a:uFillTx/>
              <a:latin typeface="Arial"/>
            </a:endParaRPr>
          </a:p>
        </p:txBody>
      </p:sp>
      <p:pic>
        <p:nvPicPr>
          <p:cNvPr id="72" name="Imagem 36"/>
          <p:cNvPicPr/>
          <p:nvPr/>
        </p:nvPicPr>
        <p:blipFill>
          <a:blip r:embed="rId2"/>
          <a:stretch/>
        </p:blipFill>
        <p:spPr>
          <a:xfrm>
            <a:off x="2160000" y="1058040"/>
            <a:ext cx="5762880" cy="3799800"/>
          </a:xfrm>
          <a:prstGeom prst="rect">
            <a:avLst/>
          </a:prstGeom>
          <a:noFill/>
          <a:ln w="18000">
            <a:noFill/>
          </a:ln>
        </p:spPr>
      </p:pic>
      <p:pic>
        <p:nvPicPr>
          <p:cNvPr id="73" name="Imagem 1" descr="Logotipo, nome da empresa&#10;&#10;O conteúdo gerado por IA pode estar incorreto."/>
          <p:cNvPicPr/>
          <p:nvPr/>
        </p:nvPicPr>
        <p:blipFill>
          <a:blip r:embed="rId3"/>
          <a:stretch/>
        </p:blipFill>
        <p:spPr>
          <a:xfrm>
            <a:off x="307440" y="225720"/>
            <a:ext cx="1182960" cy="621000"/>
          </a:xfrm>
          <a:prstGeom prst="rect">
            <a:avLst/>
          </a:prstGeom>
          <a:noFill/>
          <a:ln w="0">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PlaceHolder 1"/>
          <p:cNvSpPr>
            <a:spLocks noGrp="1"/>
          </p:cNvSpPr>
          <p:nvPr>
            <p:ph type="title"/>
          </p:nvPr>
        </p:nvSpPr>
        <p:spPr>
          <a:xfrm>
            <a:off x="540000" y="38664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AVALIAÇÃO DE FUNCIONÁRIOS E EX-FUNCIONÁRIOS</a:t>
            </a:r>
            <a:endParaRPr lang="pt-BR" sz="3300" b="0" u="none" strike="noStrike">
              <a:solidFill>
                <a:srgbClr val="000000"/>
              </a:solidFill>
              <a:effectLst/>
              <a:uFillTx/>
              <a:latin typeface="Arial"/>
            </a:endParaRPr>
          </a:p>
        </p:txBody>
      </p:sp>
      <p:pic>
        <p:nvPicPr>
          <p:cNvPr id="75" name="Imagem 3" descr="Logotipo, nome da empresa&#10;&#10;O conteúdo gerado por IA pode estar incorreto."/>
          <p:cNvPicPr/>
          <p:nvPr/>
        </p:nvPicPr>
        <p:blipFill>
          <a:blip r:embed="rId2"/>
          <a:stretch/>
        </p:blipFill>
        <p:spPr>
          <a:xfrm>
            <a:off x="504000" y="387360"/>
            <a:ext cx="1182960" cy="621000"/>
          </a:xfrm>
          <a:prstGeom prst="rect">
            <a:avLst/>
          </a:prstGeom>
          <a:noFill/>
          <a:ln w="0">
            <a:noFill/>
          </a:ln>
        </p:spPr>
      </p:pic>
      <p:pic>
        <p:nvPicPr>
          <p:cNvPr id="76" name="Imagem 75"/>
          <p:cNvPicPr/>
          <p:nvPr/>
        </p:nvPicPr>
        <p:blipFill>
          <a:blip r:embed="rId3"/>
          <a:stretch/>
        </p:blipFill>
        <p:spPr>
          <a:xfrm>
            <a:off x="1260000" y="1620000"/>
            <a:ext cx="7627680" cy="2961720"/>
          </a:xfrm>
          <a:prstGeom prst="rect">
            <a:avLst/>
          </a:prstGeom>
          <a:noFill/>
          <a:ln w="0">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ATITUDES e AÇÕES POSITIVAS</a:t>
            </a:r>
            <a:endParaRPr lang="pt-BR" sz="3300" b="0" u="none" strike="noStrike">
              <a:solidFill>
                <a:srgbClr val="000000"/>
              </a:solidFill>
              <a:effectLst/>
              <a:uFillTx/>
              <a:latin typeface="Arial"/>
            </a:endParaRPr>
          </a:p>
        </p:txBody>
      </p:sp>
      <p:sp>
        <p:nvSpPr>
          <p:cNvPr id="78" name="PlaceHolder 2"/>
          <p:cNvSpPr>
            <a:spLocks noGrp="1"/>
          </p:cNvSpPr>
          <p:nvPr>
            <p:ph/>
          </p:nvPr>
        </p:nvSpPr>
        <p:spPr>
          <a:xfrm>
            <a:off x="900000" y="1362600"/>
            <a:ext cx="8097840" cy="3286080"/>
          </a:xfrm>
          <a:prstGeom prst="rect">
            <a:avLst/>
          </a:prstGeom>
          <a:noFill/>
          <a:ln w="0">
            <a:noFill/>
          </a:ln>
        </p:spPr>
        <p:txBody>
          <a:bodyPr lIns="0" tIns="0" rIns="0" bIns="0" anchor="t">
            <a:normAutofit/>
          </a:bodyPr>
          <a:lstStyle/>
          <a:p>
            <a:pPr indent="0" algn="just" defTabSz="914400">
              <a:lnSpc>
                <a:spcPct val="100000"/>
              </a:lnSpc>
              <a:spcBef>
                <a:spcPts val="1060"/>
              </a:spcBef>
              <a:buNone/>
              <a:tabLst>
                <a:tab pos="0" algn="l"/>
              </a:tabLst>
            </a:pPr>
            <a:r>
              <a:rPr lang="pt-BR" sz="1400" b="1" u="none" strike="noStrike">
                <a:solidFill>
                  <a:srgbClr val="000000"/>
                </a:solidFill>
                <a:effectLst/>
                <a:uFillTx/>
                <a:latin typeface="Arial"/>
                <a:ea typeface="Arial;sans-serif"/>
              </a:rPr>
              <a:t>Magalu permanece no Índice de Sustentabilidade Empresarial da B3</a:t>
            </a: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400" b="0" u="none" strike="noStrike">
                <a:solidFill>
                  <a:srgbClr val="000000"/>
                </a:solidFill>
                <a:effectLst/>
                <a:uFillTx/>
                <a:latin typeface="Arial"/>
                <a:ea typeface="Arial;sans-serif"/>
              </a:rPr>
              <a:t>O varejista Magazine Luiza (Magalu) foi incluído, pela terceira vez consecutiva, na carteira do Índice de Sustentabilidade Empresarial (ISE) da B3, a bolsa de valores brasileira. O indicador avalia a performance das companhias nos quesitos ESG (sigla em inglês que designa ações ambientais, sociais e de governança). A carteira do ISE está em sua 19ª edição e em 2024 é formada por 78 empresas de capital aberto.</a:t>
            </a: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400" b="0" u="none" strike="noStrike">
                <a:solidFill>
                  <a:srgbClr val="000000"/>
                </a:solidFill>
                <a:effectLst/>
                <a:uFillTx/>
                <a:latin typeface="Arial"/>
                <a:ea typeface="Arial;sans-serif"/>
              </a:rPr>
              <a:t>Disponível em: </a:t>
            </a:r>
            <a:r>
              <a:rPr lang="pt-BR" sz="1400" b="0" u="sng" strike="noStrike">
                <a:solidFill>
                  <a:srgbClr val="0000EE"/>
                </a:solidFill>
                <a:effectLst/>
                <a:uFillTx/>
                <a:latin typeface="Arial"/>
                <a:ea typeface="Arial;sans-serif"/>
                <a:hlinkClick r:id="rId2"/>
              </a:rPr>
              <a:t>https://desafioambiental.com.br/noticias/magalu-permanece-no-indice-de-sustentabilidade-empresarial-da-b3/</a:t>
            </a:r>
            <a:endParaRPr lang="pt-BR" sz="1400" b="0" u="none" strike="noStrike">
              <a:solidFill>
                <a:srgbClr val="000000"/>
              </a:solidFill>
              <a:effectLst/>
              <a:uFillTx/>
              <a:latin typeface="Arial"/>
            </a:endParaRPr>
          </a:p>
        </p:txBody>
      </p:sp>
      <p:pic>
        <p:nvPicPr>
          <p:cNvPr id="79" name="Imagem 1" descr="Logotipo, nome da empresa&#10;&#10;O conteúdo gerado por IA pode estar incorreto."/>
          <p:cNvPicPr/>
          <p:nvPr/>
        </p:nvPicPr>
        <p:blipFill>
          <a:blip r:embed="rId3"/>
          <a:stretch/>
        </p:blipFill>
        <p:spPr>
          <a:xfrm>
            <a:off x="504000" y="387360"/>
            <a:ext cx="1182960" cy="621000"/>
          </a:xfrm>
          <a:prstGeom prst="rect">
            <a:avLst/>
          </a:prstGeom>
          <a:noFill/>
          <a:ln w="0">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ATITUDES e AÇÕES POSITIVAS</a:t>
            </a:r>
            <a:endParaRPr lang="pt-BR" sz="3300" b="0" u="none" strike="noStrike">
              <a:solidFill>
                <a:srgbClr val="000000"/>
              </a:solidFill>
              <a:effectLst/>
              <a:uFillTx/>
              <a:latin typeface="Arial"/>
            </a:endParaRPr>
          </a:p>
        </p:txBody>
      </p:sp>
      <p:sp>
        <p:nvSpPr>
          <p:cNvPr id="81" name="PlaceHolder 2"/>
          <p:cNvSpPr>
            <a:spLocks noGrp="1"/>
          </p:cNvSpPr>
          <p:nvPr>
            <p:ph/>
          </p:nvPr>
        </p:nvSpPr>
        <p:spPr>
          <a:xfrm>
            <a:off x="900000" y="1362600"/>
            <a:ext cx="8097840" cy="3286080"/>
          </a:xfrm>
          <a:prstGeom prst="rect">
            <a:avLst/>
          </a:prstGeom>
          <a:noFill/>
          <a:ln w="0">
            <a:noFill/>
          </a:ln>
        </p:spPr>
        <p:txBody>
          <a:bodyPr lIns="0" tIns="0" rIns="0" bIns="0" anchor="t">
            <a:normAutofit lnSpcReduction="9999"/>
          </a:bodyPr>
          <a:lstStyle/>
          <a:p>
            <a:pPr indent="0" defTabSz="914400">
              <a:lnSpc>
                <a:spcPct val="100000"/>
              </a:lnSpc>
              <a:spcBef>
                <a:spcPts val="1199"/>
              </a:spcBef>
              <a:spcAft>
                <a:spcPts val="1199"/>
              </a:spcAft>
              <a:buNone/>
              <a:tabLst>
                <a:tab pos="0" algn="l"/>
              </a:tabLst>
            </a:pPr>
            <a:r>
              <a:rPr lang="pt-BR" sz="1400" b="1" u="none" strike="noStrike">
                <a:solidFill>
                  <a:srgbClr val="000000"/>
                </a:solidFill>
                <a:effectLst/>
                <a:uFillTx/>
                <a:latin typeface="Arial"/>
                <a:ea typeface="Arial;sans-serif"/>
              </a:rPr>
              <a:t>Luiza Trajano planeja novo grupo de mulheres empreendedoras para replicar 'DNA Magalu' </a:t>
            </a:r>
            <a:endParaRPr lang="pt-BR" sz="1400" b="0" u="none" strike="noStrike">
              <a:solidFill>
                <a:srgbClr val="000000"/>
              </a:solidFill>
              <a:effectLst/>
              <a:uFillTx/>
              <a:latin typeface="Arial"/>
            </a:endParaRPr>
          </a:p>
          <a:p>
            <a:pPr indent="0" algn="just" defTabSz="914400">
              <a:lnSpc>
                <a:spcPct val="100000"/>
              </a:lnSpc>
              <a:spcBef>
                <a:spcPts val="1199"/>
              </a:spcBef>
              <a:spcAft>
                <a:spcPts val="1199"/>
              </a:spcAft>
              <a:buNone/>
              <a:tabLst>
                <a:tab pos="0" algn="l"/>
              </a:tabLst>
            </a:pPr>
            <a:r>
              <a:rPr lang="pt-BR" sz="1400" b="0" u="none" strike="noStrike">
                <a:solidFill>
                  <a:srgbClr val="000000"/>
                </a:solidFill>
                <a:effectLst/>
                <a:uFillTx/>
                <a:latin typeface="Arial"/>
                <a:ea typeface="Arial;sans-serif"/>
              </a:rPr>
              <a:t>A empresária já desenvolveu diferentes incentivos ao empreendedorismo feminino e já criou iniciativas como o Grupo Mulheres do Brasil, que promove a participação feminino e já criou iniciativas como o Grupo Mulheres do Brasil, que promove a participação feminina na sociedade e fortalece o papel das mulheres em diversas áreas, incluindo negócios, política, educação e direitos humanos.</a:t>
            </a:r>
            <a:endParaRPr lang="pt-BR" sz="1400" b="0" u="none" strike="noStrike">
              <a:solidFill>
                <a:srgbClr val="000000"/>
              </a:solidFill>
              <a:effectLst/>
              <a:uFillTx/>
              <a:latin typeface="Arial"/>
            </a:endParaRPr>
          </a:p>
          <a:p>
            <a:pPr indent="0" algn="just" defTabSz="914400">
              <a:lnSpc>
                <a:spcPct val="100000"/>
              </a:lnSpc>
              <a:spcBef>
                <a:spcPts val="1199"/>
              </a:spcBef>
              <a:spcAft>
                <a:spcPts val="1199"/>
              </a:spcAft>
              <a:buNone/>
              <a:tabLst>
                <a:tab pos="0" algn="l"/>
              </a:tabLst>
            </a:pPr>
            <a:endParaRPr lang="pt-BR" sz="1400" b="0" u="none" strike="noStrike">
              <a:solidFill>
                <a:srgbClr val="000000"/>
              </a:solidFill>
              <a:effectLst/>
              <a:uFillTx/>
              <a:latin typeface="Arial"/>
            </a:endParaRPr>
          </a:p>
          <a:p>
            <a:pPr indent="0" algn="just" defTabSz="914400">
              <a:lnSpc>
                <a:spcPct val="100000"/>
              </a:lnSpc>
              <a:spcBef>
                <a:spcPts val="1199"/>
              </a:spcBef>
              <a:spcAft>
                <a:spcPts val="1199"/>
              </a:spcAft>
              <a:buNone/>
              <a:tabLst>
                <a:tab pos="0" algn="l"/>
              </a:tabLst>
            </a:pPr>
            <a:endParaRPr lang="pt-BR" sz="1400" b="0" u="none" strike="noStrike">
              <a:solidFill>
                <a:srgbClr val="000000"/>
              </a:solidFill>
              <a:effectLst/>
              <a:uFillTx/>
              <a:latin typeface="Arial"/>
            </a:endParaRPr>
          </a:p>
          <a:p>
            <a:pPr indent="0" algn="just" defTabSz="914400">
              <a:lnSpc>
                <a:spcPct val="100000"/>
              </a:lnSpc>
              <a:spcBef>
                <a:spcPts val="1199"/>
              </a:spcBef>
              <a:spcAft>
                <a:spcPts val="1199"/>
              </a:spcAft>
              <a:buNone/>
              <a:tabLst>
                <a:tab pos="0" algn="l"/>
              </a:tabLst>
            </a:pPr>
            <a:r>
              <a:rPr lang="pt-BR" sz="1400" b="0" u="none" strike="noStrike">
                <a:solidFill>
                  <a:srgbClr val="000000"/>
                </a:solidFill>
                <a:effectLst/>
                <a:uFillTx/>
                <a:latin typeface="Aptos"/>
                <a:ea typeface="Aptos"/>
              </a:rPr>
              <a:t>Disponível em: </a:t>
            </a:r>
            <a:r>
              <a:rPr lang="pt-BR" sz="1400" b="0" u="sng" strike="noStrike">
                <a:solidFill>
                  <a:srgbClr val="0000EE"/>
                </a:solidFill>
                <a:effectLst/>
                <a:uFillTx/>
                <a:latin typeface="Arial"/>
                <a:ea typeface="Arial;sans-serif"/>
                <a:hlinkClick r:id="rId2"/>
              </a:rPr>
              <a:t>https://exame.com/carreira/luiza-trajano-planeja-grupo-de-mulheres-empreendedoras-para-replicar-dna-magalu/</a:t>
            </a:r>
            <a:r>
              <a:rPr lang="pt-BR" sz="1400" b="0" u="none" strike="noStrike">
                <a:solidFill>
                  <a:srgbClr val="000000"/>
                </a:solidFill>
                <a:effectLst/>
                <a:uFillTx/>
                <a:latin typeface="Aptos"/>
                <a:ea typeface="Aptos"/>
              </a:rPr>
              <a:t>.</a:t>
            </a:r>
            <a:endParaRPr lang="pt-BR" sz="1400" b="0" u="none" strike="noStrike">
              <a:solidFill>
                <a:srgbClr val="000000"/>
              </a:solidFill>
              <a:effectLst/>
              <a:uFillTx/>
              <a:latin typeface="Arial"/>
            </a:endParaRPr>
          </a:p>
        </p:txBody>
      </p:sp>
      <p:pic>
        <p:nvPicPr>
          <p:cNvPr id="82" name="Imagem 1" descr="Logotipo, nome da empresa&#10;&#10;O conteúdo gerado por IA pode estar incorreto."/>
          <p:cNvPicPr/>
          <p:nvPr/>
        </p:nvPicPr>
        <p:blipFill>
          <a:blip r:embed="rId3"/>
          <a:stretch/>
        </p:blipFill>
        <p:spPr>
          <a:xfrm>
            <a:off x="504000" y="387360"/>
            <a:ext cx="1182960" cy="621000"/>
          </a:xfrm>
          <a:prstGeom prst="rect">
            <a:avLst/>
          </a:prstGeom>
          <a:noFill/>
          <a:ln w="0">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ATITUDES e AÇÕES POSITIVAS</a:t>
            </a:r>
            <a:endParaRPr lang="pt-BR" sz="3300" b="0" u="none" strike="noStrike">
              <a:solidFill>
                <a:srgbClr val="000000"/>
              </a:solidFill>
              <a:effectLst/>
              <a:uFillTx/>
              <a:latin typeface="Arial"/>
            </a:endParaRPr>
          </a:p>
        </p:txBody>
      </p:sp>
      <p:sp>
        <p:nvSpPr>
          <p:cNvPr id="84" name="PlaceHolder 2"/>
          <p:cNvSpPr>
            <a:spLocks noGrp="1"/>
          </p:cNvSpPr>
          <p:nvPr>
            <p:ph/>
          </p:nvPr>
        </p:nvSpPr>
        <p:spPr>
          <a:xfrm>
            <a:off x="900000" y="1362600"/>
            <a:ext cx="8097840" cy="3286080"/>
          </a:xfrm>
          <a:prstGeom prst="rect">
            <a:avLst/>
          </a:prstGeom>
          <a:noFill/>
          <a:ln w="0">
            <a:noFill/>
          </a:ln>
        </p:spPr>
        <p:txBody>
          <a:bodyPr lIns="0" tIns="0" rIns="0" bIns="0" anchor="t">
            <a:normAutofit/>
          </a:bodyPr>
          <a:lstStyle/>
          <a:p>
            <a:pPr indent="0" algn="just" defTabSz="914400">
              <a:lnSpc>
                <a:spcPct val="150000"/>
              </a:lnSpc>
              <a:spcBef>
                <a:spcPts val="1060"/>
              </a:spcBef>
              <a:buNone/>
              <a:tabLst>
                <a:tab pos="0" algn="l"/>
              </a:tabLst>
            </a:pPr>
            <a:r>
              <a:rPr lang="pt-BR" sz="1400" b="1" u="none" strike="noStrike">
                <a:solidFill>
                  <a:srgbClr val="000000"/>
                </a:solidFill>
                <a:effectLst/>
                <a:uFillTx/>
                <a:latin typeface="Arial"/>
                <a:ea typeface="Aptos"/>
              </a:rPr>
              <a:t>Criado na pandemia, Mundo Social, do Magalu, cresce e gera renda para grupos minorizados e ONGs</a:t>
            </a: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400" b="0" u="none" strike="noStrike">
                <a:solidFill>
                  <a:srgbClr val="000000"/>
                </a:solidFill>
                <a:effectLst/>
                <a:uFillTx/>
                <a:latin typeface="Arial"/>
                <a:ea typeface="Aptos"/>
              </a:rPr>
              <a:t>“O Mundo Social é a nossa ferramenta de digitalização de empreendedores que fazem parte de algum grupo minorizado, como mulheres, pessoas negras, pessoas da comunidade LGBTQ+, além de ONGs e projetos sociais que fazem a venda de produtos para subsidiar essas ações", explica Luiza Helena Trajano, presidente do conselho do Magazine Luiza.</a:t>
            </a:r>
            <a:endParaRPr lang="pt-BR" sz="1400" b="0" u="none" strike="noStrike">
              <a:solidFill>
                <a:srgbClr val="000000"/>
              </a:solidFill>
              <a:effectLst/>
              <a:uFillTx/>
              <a:latin typeface="Arial"/>
            </a:endParaRPr>
          </a:p>
          <a:p>
            <a:pPr indent="0" algn="just" defTabSz="914400">
              <a:lnSpc>
                <a:spcPct val="150000"/>
              </a:lnSpc>
              <a:spcBef>
                <a:spcPts val="1060"/>
              </a:spcBef>
              <a:buNone/>
              <a:tabLst>
                <a:tab pos="0" algn="l"/>
              </a:tabLst>
            </a:pPr>
            <a:r>
              <a:rPr lang="pt-BR" sz="1400" b="0" u="none" strike="noStrike">
                <a:solidFill>
                  <a:srgbClr val="000000"/>
                </a:solidFill>
                <a:effectLst/>
                <a:uFillTx/>
                <a:latin typeface="Arial"/>
                <a:ea typeface="Arial;sans-serif"/>
              </a:rPr>
              <a:t>Disponível em: https://www.google.com/url?q=https://exame.com/esg/criado-na-pandemia-mundo-social-do-magalu-cresce-e-gera-renda-para-grupos-minorizados-e-ongs/&amp;sa=D&amp;source=editors&amp;ust=1743254018634891&amp;usg=AOvVaw0T9lV9HjhYNo_TLBwWrdfo</a:t>
            </a:r>
            <a:endParaRPr lang="pt-BR" sz="1400" b="0" u="none" strike="noStrike">
              <a:solidFill>
                <a:srgbClr val="000000"/>
              </a:solidFill>
              <a:effectLst/>
              <a:uFillTx/>
              <a:latin typeface="Arial"/>
            </a:endParaRPr>
          </a:p>
          <a:p>
            <a:pPr indent="0" defTabSz="914400">
              <a:lnSpc>
                <a:spcPct val="100000"/>
              </a:lnSpc>
              <a:spcBef>
                <a:spcPts val="1060"/>
              </a:spcBef>
              <a:buNone/>
              <a:tabLst>
                <a:tab pos="0" algn="l"/>
              </a:tabLst>
            </a:pPr>
            <a:endParaRPr lang="pt-BR" sz="1400" b="0" u="none" strike="noStrike">
              <a:solidFill>
                <a:srgbClr val="000000"/>
              </a:solidFill>
              <a:effectLst/>
              <a:uFillTx/>
              <a:latin typeface="Arial"/>
            </a:endParaRPr>
          </a:p>
          <a:p>
            <a:pPr indent="0" defTabSz="914400">
              <a:lnSpc>
                <a:spcPct val="100000"/>
              </a:lnSpc>
              <a:spcBef>
                <a:spcPts val="1060"/>
              </a:spcBef>
              <a:buNone/>
              <a:tabLst>
                <a:tab pos="0" algn="l"/>
              </a:tabLst>
            </a:pPr>
            <a:endParaRPr lang="pt-BR" sz="1400" b="0" u="none" strike="noStrike">
              <a:solidFill>
                <a:srgbClr val="000000"/>
              </a:solidFill>
              <a:effectLst/>
              <a:uFillTx/>
              <a:latin typeface="Arial"/>
            </a:endParaRPr>
          </a:p>
        </p:txBody>
      </p:sp>
      <p:pic>
        <p:nvPicPr>
          <p:cNvPr id="85" name="Imagem 1" descr="Logotipo, nome da empresa&#10;&#10;O conteúdo gerado por IA pode estar incorreto."/>
          <p:cNvPicPr/>
          <p:nvPr/>
        </p:nvPicPr>
        <p:blipFill>
          <a:blip r:embed="rId2"/>
          <a:stretch/>
        </p:blipFill>
        <p:spPr>
          <a:xfrm>
            <a:off x="504000" y="387360"/>
            <a:ext cx="1182960" cy="621000"/>
          </a:xfrm>
          <a:prstGeom prst="rect">
            <a:avLst/>
          </a:prstGeom>
          <a:noFill/>
          <a:ln w="0">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CONCLUSÃO</a:t>
            </a:r>
            <a:endParaRPr lang="pt-BR" sz="3300" b="0" u="none" strike="noStrike">
              <a:solidFill>
                <a:srgbClr val="000000"/>
              </a:solidFill>
              <a:effectLst/>
              <a:uFillTx/>
              <a:latin typeface="Arial"/>
            </a:endParaRPr>
          </a:p>
        </p:txBody>
      </p:sp>
      <p:sp>
        <p:nvSpPr>
          <p:cNvPr id="87" name="PlaceHolder 2"/>
          <p:cNvSpPr>
            <a:spLocks noGrp="1"/>
          </p:cNvSpPr>
          <p:nvPr>
            <p:ph/>
          </p:nvPr>
        </p:nvSpPr>
        <p:spPr>
          <a:xfrm>
            <a:off x="900000" y="1326600"/>
            <a:ext cx="8097840" cy="3286080"/>
          </a:xfrm>
          <a:prstGeom prst="rect">
            <a:avLst/>
          </a:prstGeom>
          <a:noFill/>
          <a:ln w="0">
            <a:noFill/>
          </a:ln>
        </p:spPr>
        <p:txBody>
          <a:bodyPr lIns="0" tIns="0" rIns="0" bIns="0" anchor="t">
            <a:normAutofit/>
          </a:bodyPr>
          <a:lstStyle/>
          <a:p>
            <a:pPr indent="0" algn="just" defTabSz="914400">
              <a:lnSpc>
                <a:spcPct val="100000"/>
              </a:lnSpc>
              <a:spcBef>
                <a:spcPts val="1191"/>
              </a:spcBef>
              <a:spcAft>
                <a:spcPts val="992"/>
              </a:spcAft>
              <a:buNone/>
              <a:tabLst>
                <a:tab pos="0" algn="l"/>
              </a:tabLst>
            </a:pPr>
            <a:r>
              <a:rPr lang="pt-BR" sz="1000" b="0" u="none" strike="noStrike">
                <a:solidFill>
                  <a:srgbClr val="000000"/>
                </a:solidFill>
                <a:effectLst/>
                <a:uFillTx/>
                <a:latin typeface="Arial"/>
                <a:ea typeface="DejaVu Sans"/>
              </a:rPr>
              <a:t>     </a:t>
            </a:r>
            <a:r>
              <a:rPr lang="pt-BR" sz="1800" b="0" u="none" strike="noStrike">
                <a:solidFill>
                  <a:srgbClr val="000000"/>
                </a:solidFill>
                <a:effectLst/>
                <a:uFillTx/>
                <a:latin typeface="Arial"/>
                <a:ea typeface="DejaVu Sans"/>
              </a:rPr>
              <a:t>O resumo do material encontrado indica que a imagem da Magazine Luiza, na sociedade, é moldada tanto por desafios operacionais quanto por iniciativas de impacto inovador. Essa análise integrada reforça a necessidade de a empresa corrigir os pontos fracos apontados enquanto potencializa as ações que aumentam seu compromisso com a inclusão e a responsabilidade social, equilibrando assim sua imagem a sociedade</a:t>
            </a:r>
            <a:r>
              <a:rPr lang="pt-BR" sz="1000" b="0" u="none" strike="noStrike">
                <a:solidFill>
                  <a:srgbClr val="000000"/>
                </a:solidFill>
                <a:effectLst/>
                <a:uFillTx/>
                <a:latin typeface="Arial"/>
                <a:ea typeface="DejaVu Sans"/>
              </a:rPr>
              <a:t>. </a:t>
            </a:r>
            <a:endParaRPr lang="pt-BR" sz="1000" b="0" u="none" strike="noStrike">
              <a:solidFill>
                <a:srgbClr val="000000"/>
              </a:solidFill>
              <a:effectLst/>
              <a:uFillTx/>
              <a:latin typeface="Arial"/>
            </a:endParaRPr>
          </a:p>
        </p:txBody>
      </p:sp>
      <p:pic>
        <p:nvPicPr>
          <p:cNvPr id="88" name="Imagem 1" descr="Logotipo, nome da empresa&#10;&#10;O conteúdo gerado por IA pode estar incorreto."/>
          <p:cNvPicPr/>
          <p:nvPr/>
        </p:nvPicPr>
        <p:blipFill>
          <a:blip r:embed="rId2"/>
          <a:stretch/>
        </p:blipFill>
        <p:spPr>
          <a:xfrm>
            <a:off x="504000" y="387360"/>
            <a:ext cx="1182960" cy="621000"/>
          </a:xfrm>
          <a:prstGeom prst="rect">
            <a:avLst/>
          </a:prstGeom>
          <a:noFill/>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Missão, Visão e Valores</a:t>
            </a:r>
            <a:endParaRPr lang="pt-BR" sz="3300" b="0" u="none" strike="noStrike">
              <a:solidFill>
                <a:srgbClr val="000000"/>
              </a:solidFill>
              <a:effectLst/>
              <a:uFillTx/>
              <a:latin typeface="Arial"/>
            </a:endParaRPr>
          </a:p>
        </p:txBody>
      </p:sp>
      <p:sp>
        <p:nvSpPr>
          <p:cNvPr id="30" name="PlaceHolder 2"/>
          <p:cNvSpPr>
            <a:spLocks noGrp="1"/>
          </p:cNvSpPr>
          <p:nvPr>
            <p:ph/>
          </p:nvPr>
        </p:nvSpPr>
        <p:spPr>
          <a:xfrm>
            <a:off x="504000" y="1326600"/>
            <a:ext cx="9069840" cy="3286080"/>
          </a:xfrm>
          <a:prstGeom prst="rect">
            <a:avLst/>
          </a:prstGeom>
          <a:noFill/>
          <a:ln w="0">
            <a:noFill/>
          </a:ln>
        </p:spPr>
        <p:txBody>
          <a:bodyPr lIns="0" tIns="0" rIns="0" bIns="0" anchor="t">
            <a:normAutofit fontScale="85000" lnSpcReduction="19999"/>
          </a:bodyPr>
          <a:lstStyle/>
          <a:p>
            <a:pPr marL="432000" indent="-324000" defTabSz="914400">
              <a:lnSpc>
                <a:spcPct val="100000"/>
              </a:lnSpc>
              <a:spcBef>
                <a:spcPts val="1191"/>
              </a:spcBef>
              <a:spcAft>
                <a:spcPts val="992"/>
              </a:spcAft>
              <a:buClr>
                <a:srgbClr val="000000"/>
              </a:buClr>
              <a:buSzPct val="45000"/>
              <a:buFont typeface="Wingdings" charset="2"/>
              <a:buChar char=""/>
            </a:pPr>
            <a:r>
              <a:rPr lang="pt-BR" sz="1400" b="1" u="none" strike="noStrike">
                <a:solidFill>
                  <a:srgbClr val="000000"/>
                </a:solidFill>
                <a:effectLst/>
                <a:uFillTx/>
                <a:latin typeface="Arial"/>
                <a:ea typeface="DejaVu Sans"/>
              </a:rPr>
              <a:t>Missão:</a:t>
            </a:r>
            <a:endParaRPr lang="pt-BR" sz="1400" b="0" u="none" strike="noStrike">
              <a:solidFill>
                <a:srgbClr val="000000"/>
              </a:solidFill>
              <a:effectLst/>
              <a:uFillTx/>
              <a:latin typeface="Arial"/>
            </a:endParaRPr>
          </a:p>
          <a:p>
            <a:pPr marL="432000" indent="-324000" defTabSz="914400">
              <a:lnSpc>
                <a:spcPct val="100000"/>
              </a:lnSpc>
              <a:spcBef>
                <a:spcPts val="1191"/>
              </a:spcBef>
              <a:spcAft>
                <a:spcPts val="992"/>
              </a:spcAft>
              <a:buClr>
                <a:srgbClr val="000000"/>
              </a:buClr>
              <a:buSzPct val="45000"/>
              <a:buFont typeface="Wingdings" charset="2"/>
              <a:buChar char=""/>
            </a:pPr>
            <a:r>
              <a:rPr lang="pt-BR" sz="1400" b="0" u="none" strike="noStrike">
                <a:solidFill>
                  <a:srgbClr val="000000"/>
                </a:solidFill>
                <a:effectLst/>
                <a:uFillTx/>
                <a:latin typeface="Arial"/>
                <a:ea typeface="DejaVu Sans"/>
              </a:rPr>
              <a:t>Encantar sempre o cliente com o melhor time do varejo, um atendimento diferenciado e preços competitivos. A empresa busca conhecer profundamente seus clientes, têm paixão por vender e atender bem, e se esforça para reconquistar clientes quando comete erros.</a:t>
            </a:r>
            <a:endParaRPr lang="pt-BR" sz="1400" b="0" u="none" strike="noStrike">
              <a:solidFill>
                <a:srgbClr val="000000"/>
              </a:solidFill>
              <a:effectLst/>
              <a:uFillTx/>
              <a:latin typeface="Arial"/>
            </a:endParaRPr>
          </a:p>
          <a:p>
            <a:pPr marL="432000" indent="-324000" defTabSz="914400">
              <a:lnSpc>
                <a:spcPct val="100000"/>
              </a:lnSpc>
              <a:spcBef>
                <a:spcPts val="1191"/>
              </a:spcBef>
              <a:spcAft>
                <a:spcPts val="992"/>
              </a:spcAft>
              <a:buClr>
                <a:srgbClr val="000000"/>
              </a:buClr>
              <a:buSzPct val="45000"/>
              <a:buFont typeface="Wingdings" charset="2"/>
              <a:buChar char=""/>
            </a:pPr>
            <a:r>
              <a:rPr lang="pt-BR" sz="1400" b="1" u="none" strike="noStrike">
                <a:solidFill>
                  <a:srgbClr val="000000"/>
                </a:solidFill>
                <a:effectLst/>
                <a:uFillTx/>
                <a:latin typeface="Arial"/>
                <a:ea typeface="DejaVu Sans"/>
              </a:rPr>
              <a:t>Visão:</a:t>
            </a:r>
            <a:endParaRPr lang="pt-BR" sz="1400" b="0" u="none" strike="noStrike">
              <a:solidFill>
                <a:srgbClr val="000000"/>
              </a:solidFill>
              <a:effectLst/>
              <a:uFillTx/>
              <a:latin typeface="Arial"/>
            </a:endParaRPr>
          </a:p>
          <a:p>
            <a:pPr marL="432000" indent="-324000" defTabSz="914400">
              <a:lnSpc>
                <a:spcPct val="100000"/>
              </a:lnSpc>
              <a:spcBef>
                <a:spcPts val="1191"/>
              </a:spcBef>
              <a:spcAft>
                <a:spcPts val="992"/>
              </a:spcAft>
              <a:buClr>
                <a:srgbClr val="000000"/>
              </a:buClr>
              <a:buSzPct val="45000"/>
              <a:buFont typeface="Wingdings" charset="2"/>
              <a:buChar char=""/>
            </a:pPr>
            <a:r>
              <a:rPr lang="pt-BR" sz="1400" b="0" u="none" strike="noStrike">
                <a:solidFill>
                  <a:srgbClr val="000000"/>
                </a:solidFill>
                <a:effectLst/>
                <a:uFillTx/>
                <a:latin typeface="Arial"/>
                <a:ea typeface="DejaVu Sans"/>
              </a:rPr>
              <a:t>Ser o grupo mais inovador do varejo nacional, oferecendo diversas linhas de produtos e serviços para a família brasileira. A Magazine Luiza quer estar presente onde, quando e como o cliente desejar, seja em lojas físicas, virtuais ou online.</a:t>
            </a:r>
            <a:endParaRPr lang="pt-BR" sz="1400" b="0" u="none" strike="noStrike">
              <a:solidFill>
                <a:srgbClr val="000000"/>
              </a:solidFill>
              <a:effectLst/>
              <a:uFillTx/>
              <a:latin typeface="Arial"/>
            </a:endParaRPr>
          </a:p>
          <a:p>
            <a:pPr marL="432000" indent="-324000" defTabSz="914400">
              <a:lnSpc>
                <a:spcPct val="100000"/>
              </a:lnSpc>
              <a:spcBef>
                <a:spcPts val="1191"/>
              </a:spcBef>
              <a:spcAft>
                <a:spcPts val="992"/>
              </a:spcAft>
              <a:buClr>
                <a:srgbClr val="000000"/>
              </a:buClr>
              <a:buSzPct val="45000"/>
              <a:buFont typeface="Wingdings" charset="2"/>
              <a:buChar char=""/>
            </a:pPr>
            <a:r>
              <a:rPr lang="pt-BR" sz="1400" b="1" u="none" strike="noStrike">
                <a:solidFill>
                  <a:srgbClr val="000000"/>
                </a:solidFill>
                <a:effectLst/>
                <a:uFillTx/>
                <a:latin typeface="Arial"/>
                <a:ea typeface="DejaVu Sans"/>
              </a:rPr>
              <a:t>Valores:</a:t>
            </a:r>
            <a:endParaRPr lang="pt-BR" sz="1400" b="0" u="none" strike="noStrike">
              <a:solidFill>
                <a:srgbClr val="000000"/>
              </a:solidFill>
              <a:effectLst/>
              <a:uFillTx/>
              <a:latin typeface="Arial"/>
            </a:endParaRPr>
          </a:p>
          <a:p>
            <a:pPr marL="432000" indent="-324000" defTabSz="914400">
              <a:lnSpc>
                <a:spcPct val="100000"/>
              </a:lnSpc>
              <a:spcBef>
                <a:spcPts val="1191"/>
              </a:spcBef>
              <a:spcAft>
                <a:spcPts val="992"/>
              </a:spcAft>
              <a:buClr>
                <a:srgbClr val="000000"/>
              </a:buClr>
              <a:buSzPct val="45000"/>
              <a:buFont typeface="Wingdings" charset="2"/>
              <a:buChar char=""/>
            </a:pPr>
            <a:r>
              <a:rPr lang="pt-BR" sz="1400" b="0" u="none" strike="noStrike">
                <a:solidFill>
                  <a:srgbClr val="000000"/>
                </a:solidFill>
                <a:effectLst/>
                <a:uFillTx/>
                <a:latin typeface="Arial"/>
                <a:ea typeface="DejaVu Sans"/>
              </a:rPr>
              <a:t>Gente que Gosta de Gente: Trabalhar de forma colaborativa, com transparência, humildade e respeito. Mão na Massa: Fazer acontecer e trabalhar duro, sem medo de errar.</a:t>
            </a:r>
            <a:endParaRPr lang="pt-BR" sz="1400" b="0" u="none" strike="noStrike">
              <a:solidFill>
                <a:srgbClr val="000000"/>
              </a:solidFill>
              <a:effectLst/>
              <a:uFillTx/>
              <a:latin typeface="Arial"/>
            </a:endParaRPr>
          </a:p>
          <a:p>
            <a:pPr marL="432000" indent="-324000" defTabSz="914400">
              <a:lnSpc>
                <a:spcPct val="100000"/>
              </a:lnSpc>
              <a:spcBef>
                <a:spcPts val="1191"/>
              </a:spcBef>
              <a:spcAft>
                <a:spcPts val="992"/>
              </a:spcAft>
              <a:buClr>
                <a:srgbClr val="000000"/>
              </a:buClr>
              <a:buSzPct val="45000"/>
              <a:buFont typeface="Wingdings" charset="2"/>
              <a:buChar char=""/>
            </a:pPr>
            <a:r>
              <a:rPr lang="pt-BR" sz="1400" b="0" u="none" strike="noStrike">
                <a:solidFill>
                  <a:srgbClr val="000000"/>
                </a:solidFill>
                <a:effectLst/>
                <a:uFillTx/>
                <a:latin typeface="Arial"/>
                <a:ea typeface="DejaVu Sans"/>
              </a:rPr>
              <a:t>Simplicidade e Inovação: Buscar soluções simples e inovadoras. Cliente em 1º Lugar: Priorizar sempre o cliente. Atitude de Dono: Agir como dono do negócio, com responsabilidade e comprometimento.</a:t>
            </a:r>
            <a:endParaRPr lang="pt-BR" sz="1400" b="0" u="none" strike="noStrike">
              <a:solidFill>
                <a:srgbClr val="000000"/>
              </a:solidFill>
              <a:effectLst/>
              <a:uFillTx/>
              <a:latin typeface="Arial"/>
            </a:endParaRPr>
          </a:p>
        </p:txBody>
      </p:sp>
      <p:pic>
        <p:nvPicPr>
          <p:cNvPr id="31" name="Imagem 1" descr="Logotipo, nome da empresa&#10;&#10;O conteúdo gerado por IA pode estar incorreto."/>
          <p:cNvPicPr/>
          <p:nvPr/>
        </p:nvPicPr>
        <p:blipFill>
          <a:blip r:embed="rId2"/>
          <a:stretch/>
        </p:blipFill>
        <p:spPr>
          <a:xfrm>
            <a:off x="504000" y="387360"/>
            <a:ext cx="1182960" cy="621000"/>
          </a:xfrm>
          <a:prstGeom prst="rect">
            <a:avLst/>
          </a:prstGeom>
          <a:noFill/>
          <a:ln w="0">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a:lnSpc>
                <a:spcPct val="100000"/>
              </a:lnSpc>
              <a:buNone/>
              <a:tabLst>
                <a:tab pos="0" algn="l"/>
              </a:tabLst>
            </a:pPr>
            <a:r>
              <a:rPr lang="pt-BR" sz="3300" b="0" u="none" strike="noStrike">
                <a:solidFill>
                  <a:srgbClr val="000000"/>
                </a:solidFill>
                <a:effectLst/>
                <a:uFillTx/>
                <a:latin typeface="Bebas Neue"/>
                <a:ea typeface="DejaVu Sans"/>
              </a:rPr>
              <a:t>Notícias, artigos e avaliações</a:t>
            </a:r>
            <a:endParaRPr lang="pt-BR" sz="3300" b="0" u="none" strike="noStrike">
              <a:solidFill>
                <a:srgbClr val="000000"/>
              </a:solidFill>
              <a:effectLst/>
              <a:uFillTx/>
              <a:latin typeface="Arial"/>
            </a:endParaRPr>
          </a:p>
        </p:txBody>
      </p:sp>
      <p:pic>
        <p:nvPicPr>
          <p:cNvPr id="90" name="Imagem 2" descr="Logotipo, nome da empresa&#10;&#10;O conteúdo gerado por IA pode estar incorreto."/>
          <p:cNvPicPr/>
          <p:nvPr/>
        </p:nvPicPr>
        <p:blipFill>
          <a:blip r:embed="rId2"/>
          <a:stretch/>
        </p:blipFill>
        <p:spPr>
          <a:xfrm>
            <a:off x="504000" y="387360"/>
            <a:ext cx="1182960" cy="621000"/>
          </a:xfrm>
          <a:prstGeom prst="rect">
            <a:avLst/>
          </a:prstGeom>
          <a:noFill/>
          <a:ln w="0">
            <a:noFill/>
          </a:ln>
        </p:spPr>
      </p:pic>
      <p:pic>
        <p:nvPicPr>
          <p:cNvPr id="91" name="Imagem 90"/>
          <p:cNvPicPr/>
          <p:nvPr/>
        </p:nvPicPr>
        <p:blipFill>
          <a:blip r:embed="rId3"/>
          <a:stretch/>
        </p:blipFill>
        <p:spPr>
          <a:xfrm>
            <a:off x="396000" y="1808640"/>
            <a:ext cx="9395640" cy="2329560"/>
          </a:xfrm>
          <a:prstGeom prst="rect">
            <a:avLst/>
          </a:prstGeom>
          <a:noFill/>
          <a:ln w="0">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PlaceHolder 4"/>
          <p:cNvSpPr/>
          <p:nvPr/>
        </p:nvSpPr>
        <p:spPr>
          <a:xfrm>
            <a:off x="504360" y="1650240"/>
            <a:ext cx="9069480" cy="949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algn="ctr">
              <a:lnSpc>
                <a:spcPct val="100000"/>
              </a:lnSpc>
              <a:tabLst>
                <a:tab pos="0" algn="l"/>
              </a:tabLst>
            </a:pPr>
            <a:r>
              <a:rPr lang="pt-BR" sz="3300" b="0" u="none" strike="noStrike">
                <a:solidFill>
                  <a:srgbClr val="000000"/>
                </a:solidFill>
                <a:effectLst/>
                <a:uFillTx/>
                <a:latin typeface="Bebas Neue"/>
                <a:ea typeface="DejaVu Sans"/>
              </a:rPr>
              <a:t>EQUIPE</a:t>
            </a:r>
            <a:endParaRPr lang="pt-BR" sz="3300" b="0" u="none" strike="noStrike">
              <a:solidFill>
                <a:srgbClr val="000000"/>
              </a:solidFill>
              <a:effectLst/>
              <a:uFillTx/>
              <a:latin typeface="Arial"/>
            </a:endParaRPr>
          </a:p>
        </p:txBody>
      </p:sp>
      <p:sp>
        <p:nvSpPr>
          <p:cNvPr id="93" name="PlaceHolder 5"/>
          <p:cNvSpPr/>
          <p:nvPr/>
        </p:nvSpPr>
        <p:spPr>
          <a:xfrm>
            <a:off x="900000" y="1572480"/>
            <a:ext cx="8097480" cy="32857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just">
              <a:lnSpc>
                <a:spcPct val="150000"/>
              </a:lnSpc>
              <a:spcBef>
                <a:spcPts val="1060"/>
              </a:spcBef>
              <a:tabLst>
                <a:tab pos="0" algn="l"/>
              </a:tabLst>
            </a:pPr>
            <a:r>
              <a:rPr lang="pt-BR" sz="1400" b="1" u="none" strike="noStrike">
                <a:solidFill>
                  <a:srgbClr val="000000"/>
                </a:solidFill>
                <a:effectLst/>
                <a:uFillTx/>
                <a:latin typeface="Arial"/>
                <a:ea typeface="Aptos"/>
              </a:rPr>
              <a:t>GABRIELA LOPES DOMINGUES</a:t>
            </a:r>
            <a:endParaRPr lang="pt-BR" sz="1400" b="0" u="none" strike="noStrike">
              <a:solidFill>
                <a:srgbClr val="000000"/>
              </a:solidFill>
              <a:effectLst/>
              <a:uFillTx/>
              <a:latin typeface="Arial"/>
            </a:endParaRPr>
          </a:p>
          <a:p>
            <a:pPr algn="just">
              <a:lnSpc>
                <a:spcPct val="150000"/>
              </a:lnSpc>
              <a:spcBef>
                <a:spcPts val="1060"/>
              </a:spcBef>
              <a:tabLst>
                <a:tab pos="0" algn="l"/>
              </a:tabLst>
            </a:pPr>
            <a:r>
              <a:rPr lang="pt-BR" sz="1400" b="1" u="none" strike="noStrike">
                <a:solidFill>
                  <a:srgbClr val="000000"/>
                </a:solidFill>
                <a:effectLst/>
                <a:uFillTx/>
                <a:latin typeface="Arial"/>
                <a:ea typeface="Aptos"/>
              </a:rPr>
              <a:t>GABRIELA MARIA DOMINGUES DE MORAIS</a:t>
            </a:r>
            <a:endParaRPr lang="pt-BR" sz="1400" b="0" u="none" strike="noStrike">
              <a:solidFill>
                <a:srgbClr val="000000"/>
              </a:solidFill>
              <a:effectLst/>
              <a:uFillTx/>
              <a:latin typeface="Arial"/>
            </a:endParaRPr>
          </a:p>
          <a:p>
            <a:pPr algn="just">
              <a:lnSpc>
                <a:spcPct val="150000"/>
              </a:lnSpc>
              <a:spcBef>
                <a:spcPts val="1060"/>
              </a:spcBef>
              <a:tabLst>
                <a:tab pos="0" algn="l"/>
              </a:tabLst>
            </a:pPr>
            <a:r>
              <a:rPr lang="pt-BR" sz="1400" b="1" u="none" strike="noStrike">
                <a:solidFill>
                  <a:srgbClr val="000000"/>
                </a:solidFill>
                <a:effectLst/>
                <a:uFillTx/>
                <a:latin typeface="Arial"/>
                <a:ea typeface="Aptos"/>
              </a:rPr>
              <a:t>DINALDO GUSTAVO DA ROCHA RIBEIRO</a:t>
            </a:r>
            <a:endParaRPr lang="pt-BR" sz="1400" b="0" u="none" strike="noStrike">
              <a:solidFill>
                <a:srgbClr val="000000"/>
              </a:solidFill>
              <a:effectLst/>
              <a:uFillTx/>
              <a:latin typeface="Arial"/>
            </a:endParaRPr>
          </a:p>
          <a:p>
            <a:pPr algn="just">
              <a:lnSpc>
                <a:spcPct val="150000"/>
              </a:lnSpc>
              <a:spcBef>
                <a:spcPts val="1060"/>
              </a:spcBef>
              <a:tabLst>
                <a:tab pos="0" algn="l"/>
              </a:tabLst>
            </a:pPr>
            <a:r>
              <a:rPr lang="pt-BR" sz="1400" b="1" u="none" strike="noStrike">
                <a:solidFill>
                  <a:srgbClr val="000000"/>
                </a:solidFill>
                <a:effectLst/>
                <a:uFillTx/>
                <a:latin typeface="Arial"/>
                <a:ea typeface="Aptos"/>
              </a:rPr>
              <a:t>RODRIGO LOPES PEREIRA DE MELO</a:t>
            </a:r>
            <a:endParaRPr lang="pt-BR" sz="1400" b="0" u="none" strike="noStrike">
              <a:solidFill>
                <a:srgbClr val="000000"/>
              </a:solidFill>
              <a:effectLst/>
              <a:uFillTx/>
              <a:latin typeface="Arial"/>
            </a:endParaRPr>
          </a:p>
          <a:p>
            <a:pPr algn="just">
              <a:lnSpc>
                <a:spcPct val="150000"/>
              </a:lnSpc>
              <a:spcBef>
                <a:spcPts val="1060"/>
              </a:spcBef>
              <a:tabLst>
                <a:tab pos="0" algn="l"/>
              </a:tabLst>
            </a:pPr>
            <a:r>
              <a:rPr lang="pt-BR" sz="1400" b="1" u="none" strike="noStrike">
                <a:solidFill>
                  <a:srgbClr val="000000"/>
                </a:solidFill>
                <a:effectLst/>
                <a:uFillTx/>
                <a:latin typeface="Arial"/>
                <a:ea typeface="Aptos"/>
              </a:rPr>
              <a:t>TAILAN MURIEL FERNANDES CARRARA</a:t>
            </a:r>
            <a:endParaRPr lang="pt-BR" sz="1400" b="0" u="none" strike="noStrike">
              <a:solidFill>
                <a:srgbClr val="000000"/>
              </a:solidFill>
              <a:effectLst/>
              <a:uFillTx/>
              <a:latin typeface="Arial"/>
            </a:endParaRPr>
          </a:p>
        </p:txBody>
      </p:sp>
      <p:sp>
        <p:nvSpPr>
          <p:cNvPr id="94" name="PlaceHolder 6"/>
          <p:cNvSpPr/>
          <p:nvPr/>
        </p:nvSpPr>
        <p:spPr>
          <a:xfrm>
            <a:off x="540000" y="4320000"/>
            <a:ext cx="9069480" cy="5025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spAutoFit/>
          </a:bodyPr>
          <a:lstStyle/>
          <a:p>
            <a:pPr algn="ctr">
              <a:lnSpc>
                <a:spcPct val="100000"/>
              </a:lnSpc>
              <a:tabLst>
                <a:tab pos="0" algn="l"/>
              </a:tabLst>
            </a:pPr>
            <a:r>
              <a:rPr lang="pt-BR" sz="3300" b="0" u="none" strike="noStrike">
                <a:solidFill>
                  <a:srgbClr val="000000"/>
                </a:solidFill>
                <a:effectLst/>
                <a:uFillTx/>
                <a:latin typeface="Bebas Neue"/>
                <a:ea typeface="DejaVu Sans"/>
              </a:rPr>
              <a:t>MUITO OBRIGADO!</a:t>
            </a:r>
            <a:endParaRPr lang="pt-BR" sz="3300" b="0" u="none" strike="noStrike">
              <a:solidFill>
                <a:srgbClr val="000000"/>
              </a:solidFill>
              <a:effectLst/>
              <a:uFillTx/>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METODOLOGIA</a:t>
            </a:r>
            <a:endParaRPr lang="pt-BR" sz="3300" b="0" u="none" strike="noStrike">
              <a:solidFill>
                <a:srgbClr val="000000"/>
              </a:solidFill>
              <a:effectLst/>
              <a:uFillTx/>
              <a:latin typeface="Arial"/>
            </a:endParaRPr>
          </a:p>
        </p:txBody>
      </p:sp>
      <p:sp>
        <p:nvSpPr>
          <p:cNvPr id="33" name="PlaceHolder 2"/>
          <p:cNvSpPr>
            <a:spLocks noGrp="1"/>
          </p:cNvSpPr>
          <p:nvPr>
            <p:ph/>
          </p:nvPr>
        </p:nvSpPr>
        <p:spPr>
          <a:xfrm>
            <a:off x="900000" y="1326600"/>
            <a:ext cx="8097840" cy="3286080"/>
          </a:xfrm>
          <a:prstGeom prst="rect">
            <a:avLst/>
          </a:prstGeom>
          <a:noFill/>
          <a:ln w="0">
            <a:noFill/>
          </a:ln>
        </p:spPr>
        <p:txBody>
          <a:bodyPr lIns="0" tIns="0" rIns="0" bIns="0" anchor="t">
            <a:normAutofit/>
          </a:bodyPr>
          <a:lstStyle/>
          <a:p>
            <a:pPr indent="0" algn="just" defTabSz="914400">
              <a:lnSpc>
                <a:spcPct val="100000"/>
              </a:lnSpc>
              <a:spcBef>
                <a:spcPts val="1191"/>
              </a:spcBef>
              <a:spcAft>
                <a:spcPts val="992"/>
              </a:spcAft>
              <a:buNone/>
              <a:tabLst>
                <a:tab pos="0" algn="l"/>
              </a:tabLst>
            </a:pPr>
            <a:endParaRPr lang="pt-BR" sz="1800" b="0" u="none" strike="noStrike">
              <a:solidFill>
                <a:srgbClr val="000000"/>
              </a:solidFill>
              <a:effectLst/>
              <a:uFillTx/>
              <a:latin typeface="Arial"/>
            </a:endParaRPr>
          </a:p>
          <a:p>
            <a:pPr indent="0" algn="just" defTabSz="914400">
              <a:lnSpc>
                <a:spcPct val="100000"/>
              </a:lnSpc>
              <a:spcBef>
                <a:spcPts val="1191"/>
              </a:spcBef>
              <a:spcAft>
                <a:spcPts val="992"/>
              </a:spcAft>
              <a:buNone/>
              <a:tabLst>
                <a:tab pos="0" algn="l"/>
              </a:tabLst>
            </a:pPr>
            <a:r>
              <a:rPr lang="pt-BR" sz="1800" b="0" u="none" strike="noStrike">
                <a:solidFill>
                  <a:srgbClr val="000000"/>
                </a:solidFill>
                <a:effectLst/>
                <a:uFillTx/>
                <a:latin typeface="Arial"/>
                <a:ea typeface="DejaVu Sans"/>
              </a:rPr>
              <a:t>           Pesquisa sites de notícias, entrevistas, avaliações e reclamações sobre a empresa e como a sociedade ou o mercado avalia o impacto social da empresa através das sua atitudes, respostas e ações.</a:t>
            </a:r>
            <a:endParaRPr lang="pt-BR" sz="1800" b="0" u="none" strike="noStrike">
              <a:solidFill>
                <a:srgbClr val="000000"/>
              </a:solidFill>
              <a:effectLst/>
              <a:uFillTx/>
              <a:latin typeface="Arial"/>
            </a:endParaRPr>
          </a:p>
        </p:txBody>
      </p:sp>
      <p:pic>
        <p:nvPicPr>
          <p:cNvPr id="34" name="Imagem 1" descr="Logotipo, nome da empresa&#10;&#10;O conteúdo gerado por IA pode estar incorreto."/>
          <p:cNvPicPr/>
          <p:nvPr/>
        </p:nvPicPr>
        <p:blipFill>
          <a:blip r:embed="rId2"/>
          <a:stretch/>
        </p:blipFill>
        <p:spPr>
          <a:xfrm>
            <a:off x="504000" y="387360"/>
            <a:ext cx="1182960" cy="621000"/>
          </a:xfrm>
          <a:prstGeom prst="rect">
            <a:avLst/>
          </a:prstGeom>
          <a:noFill/>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PONTOS POSITIVOS x NEGATIVOS</a:t>
            </a:r>
            <a:endParaRPr lang="pt-BR" sz="3300" b="0" u="none" strike="noStrike">
              <a:solidFill>
                <a:srgbClr val="000000"/>
              </a:solidFill>
              <a:effectLst/>
              <a:uFillTx/>
              <a:latin typeface="Arial"/>
            </a:endParaRPr>
          </a:p>
        </p:txBody>
      </p:sp>
      <p:sp>
        <p:nvSpPr>
          <p:cNvPr id="36" name="PlaceHolder 2"/>
          <p:cNvSpPr>
            <a:spLocks noGrp="1"/>
          </p:cNvSpPr>
          <p:nvPr>
            <p:ph/>
          </p:nvPr>
        </p:nvSpPr>
        <p:spPr>
          <a:xfrm>
            <a:off x="900000" y="1326600"/>
            <a:ext cx="8097840" cy="3286080"/>
          </a:xfrm>
          <a:prstGeom prst="rect">
            <a:avLst/>
          </a:prstGeom>
          <a:noFill/>
          <a:ln w="0">
            <a:noFill/>
          </a:ln>
        </p:spPr>
        <p:txBody>
          <a:bodyPr lIns="0" tIns="0" rIns="0" bIns="0" anchor="t">
            <a:normAutofit/>
          </a:bodyPr>
          <a:lstStyle/>
          <a:p>
            <a:pPr indent="0" algn="just" defTabSz="914400">
              <a:lnSpc>
                <a:spcPct val="100000"/>
              </a:lnSpc>
              <a:spcBef>
                <a:spcPts val="1191"/>
              </a:spcBef>
              <a:spcAft>
                <a:spcPts val="992"/>
              </a:spcAft>
              <a:buNone/>
              <a:tabLst>
                <a:tab pos="0" algn="l"/>
              </a:tabLst>
            </a:pPr>
            <a:r>
              <a:rPr lang="pt-BR" sz="1800" b="0" u="none" strike="noStrike">
                <a:solidFill>
                  <a:srgbClr val="000000"/>
                </a:solidFill>
                <a:effectLst/>
                <a:uFillTx/>
                <a:latin typeface="Arial"/>
                <a:ea typeface="DejaVu Sans"/>
              </a:rPr>
              <a:t>     Das entrevistas, notícias e documentos analisados, encontramos visões negativas e positivas, resultando em uma análise equilibrada. Os documentos classificados como negativos apontam problemas operacionais e de comunicação como relatos de atrasos na entrega, cancelamentos de pedidos, falta de resposta dos canais de atendimento e, em um caso extremo, um incidente de injúria racial que se originou de uma falha nos sistemas automatizados de comunicação. Essa análise mostra que a empresa enfrenta desafios na prestação de serviços e em manter uma comunicação sensível e adequada com seus clientes.</a:t>
            </a:r>
            <a:endParaRPr lang="pt-BR" sz="1800" b="0" u="none" strike="noStrike">
              <a:solidFill>
                <a:srgbClr val="000000"/>
              </a:solidFill>
              <a:effectLst/>
              <a:uFillTx/>
              <a:latin typeface="Arial"/>
            </a:endParaRPr>
          </a:p>
          <a:p>
            <a:pPr indent="0" defTabSz="914400">
              <a:lnSpc>
                <a:spcPct val="100000"/>
              </a:lnSpc>
              <a:spcBef>
                <a:spcPts val="1191"/>
              </a:spcBef>
              <a:spcAft>
                <a:spcPts val="992"/>
              </a:spcAft>
              <a:buNone/>
              <a:tabLst>
                <a:tab pos="0" algn="l"/>
              </a:tabLst>
            </a:pPr>
            <a:endParaRPr lang="pt-BR" sz="1800" b="0" u="none" strike="noStrike">
              <a:solidFill>
                <a:srgbClr val="000000"/>
              </a:solidFill>
              <a:effectLst/>
              <a:uFillTx/>
              <a:latin typeface="Arial"/>
            </a:endParaRPr>
          </a:p>
        </p:txBody>
      </p:sp>
      <p:pic>
        <p:nvPicPr>
          <p:cNvPr id="37" name="Imagem 1" descr="Logotipo, nome da empresa&#10;&#10;O conteúdo gerado por IA pode estar incorreto."/>
          <p:cNvPicPr/>
          <p:nvPr/>
        </p:nvPicPr>
        <p:blipFill>
          <a:blip r:embed="rId2"/>
          <a:stretch/>
        </p:blipFill>
        <p:spPr>
          <a:xfrm>
            <a:off x="504000" y="387360"/>
            <a:ext cx="1182960" cy="621000"/>
          </a:xfrm>
          <a:prstGeom prst="rect">
            <a:avLst/>
          </a:prstGeom>
          <a:noFill/>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PONTOS POSITIVOS x NEGATIVOS</a:t>
            </a:r>
            <a:endParaRPr lang="pt-BR" sz="3300" b="0" u="none" strike="noStrike">
              <a:solidFill>
                <a:srgbClr val="000000"/>
              </a:solidFill>
              <a:effectLst/>
              <a:uFillTx/>
              <a:latin typeface="Arial"/>
            </a:endParaRPr>
          </a:p>
        </p:txBody>
      </p:sp>
      <p:sp>
        <p:nvSpPr>
          <p:cNvPr id="39" name="PlaceHolder 2"/>
          <p:cNvSpPr>
            <a:spLocks noGrp="1"/>
          </p:cNvSpPr>
          <p:nvPr>
            <p:ph/>
          </p:nvPr>
        </p:nvSpPr>
        <p:spPr>
          <a:xfrm>
            <a:off x="900000" y="1326600"/>
            <a:ext cx="8097840" cy="3286080"/>
          </a:xfrm>
          <a:prstGeom prst="rect">
            <a:avLst/>
          </a:prstGeom>
          <a:noFill/>
          <a:ln w="0">
            <a:noFill/>
          </a:ln>
        </p:spPr>
        <p:txBody>
          <a:bodyPr lIns="0" tIns="0" rIns="0" bIns="0" anchor="t">
            <a:normAutofit/>
          </a:bodyPr>
          <a:lstStyle/>
          <a:p>
            <a:pPr indent="0" algn="just" defTabSz="914400">
              <a:lnSpc>
                <a:spcPct val="100000"/>
              </a:lnSpc>
              <a:spcBef>
                <a:spcPts val="1191"/>
              </a:spcBef>
              <a:spcAft>
                <a:spcPts val="992"/>
              </a:spcAft>
              <a:buNone/>
              <a:tabLst>
                <a:tab pos="0" algn="l"/>
              </a:tabLst>
            </a:pPr>
            <a:r>
              <a:rPr lang="pt-BR" sz="1800" b="0" u="none" strike="noStrike">
                <a:solidFill>
                  <a:srgbClr val="000000"/>
                </a:solidFill>
                <a:effectLst/>
                <a:uFillTx/>
                <a:latin typeface="Arial"/>
                <a:ea typeface="DejaVu Sans"/>
              </a:rPr>
              <a:t>      Em contrapartida, as entrevistas classificadas como positivas enfatizam iniciativas que reforçam o compromisso da Magazine Luiza com a inclusão e a responsabilidade social. Eles mostram, por exemplo, a criação do “Mundo Social” que é uma plataforma que apoia pequenos empreendedores e grupos minorizados e a invenção de novos programas de incentivo ao empreendedorismo feminino pautados na trajetória inspiradora de Luiza Trajano, e campanhas anti racistas que utilizam a influência digital para conscientizar sobre a importância da diversidade. </a:t>
            </a:r>
            <a:endParaRPr lang="pt-BR" sz="1800" b="0" u="none" strike="noStrike">
              <a:solidFill>
                <a:srgbClr val="000000"/>
              </a:solidFill>
              <a:effectLst/>
              <a:uFillTx/>
              <a:latin typeface="Arial"/>
            </a:endParaRPr>
          </a:p>
        </p:txBody>
      </p:sp>
      <p:pic>
        <p:nvPicPr>
          <p:cNvPr id="40" name="Imagem 1" descr="Logotipo, nome da empresa&#10;&#10;O conteúdo gerado por IA pode estar incorreto."/>
          <p:cNvPicPr/>
          <p:nvPr/>
        </p:nvPicPr>
        <p:blipFill>
          <a:blip r:embed="rId2"/>
          <a:stretch/>
        </p:blipFill>
        <p:spPr>
          <a:xfrm>
            <a:off x="504000" y="387360"/>
            <a:ext cx="1182960" cy="621000"/>
          </a:xfrm>
          <a:prstGeom prst="rect">
            <a:avLst/>
          </a:prstGeom>
          <a:noFill/>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PlaceHolder 1"/>
          <p:cNvSpPr>
            <a:spLocks noGrp="1"/>
          </p:cNvSpPr>
          <p:nvPr>
            <p:ph type="title"/>
          </p:nvPr>
        </p:nvSpPr>
        <p:spPr>
          <a:xfrm>
            <a:off x="504000" y="223560"/>
            <a:ext cx="9069840" cy="948960"/>
          </a:xfrm>
          <a:prstGeom prst="rect">
            <a:avLst/>
          </a:prstGeom>
          <a:noFill/>
          <a:ln w="0">
            <a:noFill/>
          </a:ln>
        </p:spPr>
        <p:txBody>
          <a:bodyPr lIns="0" tIns="0" rIns="0" bIns="0" anchor="ctr">
            <a:spAutoFit/>
          </a:bodyPr>
          <a:lstStyle/>
          <a:p>
            <a:pPr indent="0" algn="ctr" defTabSz="914400">
              <a:lnSpc>
                <a:spcPct val="90000"/>
              </a:lnSpc>
              <a:buNone/>
              <a:tabLst>
                <a:tab pos="0" algn="l"/>
              </a:tabLst>
            </a:pPr>
            <a:r>
              <a:rPr lang="pt-BR" sz="3300" b="0" u="none" strike="noStrike">
                <a:solidFill>
                  <a:srgbClr val="000000"/>
                </a:solidFill>
                <a:effectLst/>
                <a:uFillTx/>
                <a:latin typeface="Bebas Neue"/>
                <a:ea typeface="DejaVu Sans"/>
              </a:rPr>
              <a:t>PONTOS POSITIVOS x NEGATIVOS</a:t>
            </a:r>
            <a:endParaRPr lang="pt-BR" sz="3300" b="0" u="none" strike="noStrike">
              <a:solidFill>
                <a:srgbClr val="000000"/>
              </a:solidFill>
              <a:effectLst/>
              <a:uFillTx/>
              <a:latin typeface="Arial"/>
            </a:endParaRPr>
          </a:p>
        </p:txBody>
      </p:sp>
      <p:sp>
        <p:nvSpPr>
          <p:cNvPr id="42" name="PlaceHolder 2"/>
          <p:cNvSpPr>
            <a:spLocks noGrp="1"/>
          </p:cNvSpPr>
          <p:nvPr>
            <p:ph/>
          </p:nvPr>
        </p:nvSpPr>
        <p:spPr>
          <a:xfrm>
            <a:off x="900000" y="1326600"/>
            <a:ext cx="8097840" cy="3286080"/>
          </a:xfrm>
          <a:prstGeom prst="rect">
            <a:avLst/>
          </a:prstGeom>
          <a:noFill/>
          <a:ln w="0">
            <a:noFill/>
          </a:ln>
        </p:spPr>
        <p:txBody>
          <a:bodyPr lIns="0" tIns="0" rIns="0" bIns="0" anchor="t">
            <a:normAutofit/>
          </a:bodyPr>
          <a:lstStyle/>
          <a:p>
            <a:pPr indent="0" algn="just" defTabSz="914400">
              <a:lnSpc>
                <a:spcPct val="100000"/>
              </a:lnSpc>
              <a:spcBef>
                <a:spcPts val="1191"/>
              </a:spcBef>
              <a:spcAft>
                <a:spcPts val="992"/>
              </a:spcAft>
              <a:buNone/>
              <a:tabLst>
                <a:tab pos="0" algn="l"/>
              </a:tabLst>
            </a:pPr>
            <a:r>
              <a:rPr lang="pt-BR" sz="1000" b="0" u="none" strike="noStrike">
                <a:solidFill>
                  <a:srgbClr val="000000"/>
                </a:solidFill>
                <a:effectLst/>
                <a:uFillTx/>
                <a:latin typeface="Arial"/>
                <a:ea typeface="DejaVu Sans"/>
              </a:rPr>
              <a:t>      </a:t>
            </a:r>
            <a:r>
              <a:rPr lang="pt-BR" sz="1800" b="0" u="none" strike="noStrike">
                <a:solidFill>
                  <a:srgbClr val="000000"/>
                </a:solidFill>
                <a:effectLst/>
                <a:uFillTx/>
                <a:latin typeface="Arial"/>
                <a:ea typeface="DejaVu Sans"/>
              </a:rPr>
              <a:t>Ao somar as informações, a síntese dos dados quantitativos revela uma oposição na percepção social da empresa. Por um lado, há críticas consistentes apontando falhas que impactam negativamente a experiência do consumidor e a confiança na marca e, por outro lado, há fortes evidências de iniciativas que promovem a inclusão, a diversidade e a transformação social. Essa organização dos dados em colunas na planilha permite não só quantificar as referências positivas e negativas, mas também comparar os temas abordados de forma estruturada.</a:t>
            </a:r>
            <a:r>
              <a:rPr lang="pt-BR" sz="1000" b="0" u="none" strike="noStrike">
                <a:solidFill>
                  <a:srgbClr val="000000"/>
                </a:solidFill>
                <a:effectLst/>
                <a:uFillTx/>
                <a:latin typeface="Arial"/>
                <a:ea typeface="DejaVu Sans"/>
              </a:rPr>
              <a:t> </a:t>
            </a:r>
            <a:endParaRPr lang="pt-BR" sz="1000" b="0" u="none" strike="noStrike">
              <a:solidFill>
                <a:srgbClr val="000000"/>
              </a:solidFill>
              <a:effectLst/>
              <a:uFillTx/>
              <a:latin typeface="Arial"/>
            </a:endParaRPr>
          </a:p>
        </p:txBody>
      </p:sp>
      <p:pic>
        <p:nvPicPr>
          <p:cNvPr id="43" name="Imagem 1" descr="Logotipo, nome da empresa&#10;&#10;O conteúdo gerado por IA pode estar incorreto."/>
          <p:cNvPicPr/>
          <p:nvPr/>
        </p:nvPicPr>
        <p:blipFill>
          <a:blip r:embed="rId2"/>
          <a:stretch/>
        </p:blipFill>
        <p:spPr>
          <a:xfrm>
            <a:off x="504000" y="387360"/>
            <a:ext cx="1182960" cy="621000"/>
          </a:xfrm>
          <a:prstGeom prst="rect">
            <a:avLst/>
          </a:prstGeom>
          <a:noFill/>
          <a:ln w="0">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useBgFill="1">
        <p:nvSpPr>
          <p:cNvPr id="44" name="Rectangle 12">
            <a:extLst>
              <a:ext uri="{C183D7F6-B498-43B3-948B-1728B52AA6E4}">
                <adec:decorative xmlns:adec="http://schemas.microsoft.com/office/drawing/2017/decorative" val="1"/>
              </a:ext>
            </a:extLst>
          </p:cNvPr>
          <p:cNvSpPr/>
          <p:nvPr/>
        </p:nvSpPr>
        <p:spPr>
          <a:xfrm>
            <a:off x="0" y="0"/>
            <a:ext cx="10076040" cy="566856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u="none" strike="noStrike">
              <a:solidFill>
                <a:schemeClr val="lt1"/>
              </a:solidFill>
              <a:effectLst/>
              <a:uFillTx/>
              <a:latin typeface="Arial"/>
              <a:ea typeface="DejaVu Sans"/>
            </a:endParaRPr>
          </a:p>
        </p:txBody>
      </p:sp>
      <p:sp>
        <p:nvSpPr>
          <p:cNvPr id="45" name="PlaceHolder 1"/>
          <p:cNvSpPr>
            <a:spLocks noGrp="1"/>
          </p:cNvSpPr>
          <p:nvPr>
            <p:ph type="title"/>
          </p:nvPr>
        </p:nvSpPr>
        <p:spPr>
          <a:xfrm>
            <a:off x="473400" y="197280"/>
            <a:ext cx="9108360" cy="1184040"/>
          </a:xfrm>
          <a:prstGeom prst="rect">
            <a:avLst/>
          </a:prstGeom>
          <a:noFill/>
          <a:ln w="0">
            <a:noFill/>
          </a:ln>
        </p:spPr>
        <p:txBody>
          <a:bodyPr lIns="91440" tIns="45720" rIns="91440" bIns="45720" anchor="b">
            <a:normAutofit/>
          </a:bodyPr>
          <a:lstStyle/>
          <a:p>
            <a:pPr indent="0" defTabSz="914400">
              <a:lnSpc>
                <a:spcPct val="90000"/>
              </a:lnSpc>
              <a:buNone/>
              <a:tabLst>
                <a:tab pos="0" algn="l"/>
              </a:tabLst>
            </a:pPr>
            <a:r>
              <a:rPr lang="en-US" sz="4400" b="0" u="none" strike="noStrike">
                <a:solidFill>
                  <a:schemeClr val="dk1"/>
                </a:solidFill>
                <a:effectLst/>
                <a:uFillTx/>
                <a:latin typeface="Arial"/>
                <a:ea typeface="DejaVu Sans"/>
              </a:rPr>
              <a:t>Assistente Virtual Lu</a:t>
            </a:r>
            <a:endParaRPr lang="pt-BR" sz="4400" b="0" u="none" strike="noStrike">
              <a:solidFill>
                <a:srgbClr val="000000"/>
              </a:solidFill>
              <a:effectLst/>
              <a:uFillTx/>
              <a:latin typeface="Arial"/>
            </a:endParaRPr>
          </a:p>
        </p:txBody>
      </p:sp>
      <p:sp>
        <p:nvSpPr>
          <p:cNvPr id="46" name="sketchy line">
            <a:extLst>
              <a:ext uri="{C183D7F6-B498-43B3-948B-1728B52AA6E4}">
                <adec:decorative xmlns:adec="http://schemas.microsoft.com/office/drawing/2017/decorative" val="1"/>
              </a:ext>
            </a:extLst>
          </p:cNvPr>
          <p:cNvSpPr/>
          <p:nvPr/>
        </p:nvSpPr>
        <p:spPr>
          <a:xfrm>
            <a:off x="473400" y="1390320"/>
            <a:ext cx="9070560" cy="12960"/>
          </a:xfrm>
          <a:custGeom>
            <a:avLst/>
            <a:gdLst>
              <a:gd name="textAreaLeft" fmla="*/ 0 w 9070560"/>
              <a:gd name="textAreaRight" fmla="*/ 9072720 w 9070560"/>
              <a:gd name="textAreaTop" fmla="*/ 0 h 12960"/>
              <a:gd name="textAreaBottom" fmla="*/ 15120 h 12960"/>
            </a:gdLst>
            <a:ahLst/>
            <a:cxnLst/>
            <a:rect l="textAreaLeft" t="textAreaTop" r="textAreaRight" b="textAreaBottom"/>
            <a:pathLst>
              <a:path w="9072562" h="15122" fill="none">
                <a:moveTo>
                  <a:pt x="0" y="0"/>
                </a:moveTo>
                <a:cubicBezTo>
                  <a:pt x="264314" y="-1286"/>
                  <a:pt x="415976" y="33428"/>
                  <a:pt x="788615" y="0"/>
                </a:cubicBezTo>
                <a:cubicBezTo>
                  <a:pt x="1161255" y="-33428"/>
                  <a:pt x="1261420" y="-27895"/>
                  <a:pt x="1667956" y="0"/>
                </a:cubicBezTo>
                <a:cubicBezTo>
                  <a:pt x="2074492" y="27895"/>
                  <a:pt x="1947638" y="-8007"/>
                  <a:pt x="2093668" y="0"/>
                </a:cubicBezTo>
                <a:cubicBezTo>
                  <a:pt x="2239698" y="8007"/>
                  <a:pt x="2456046" y="29259"/>
                  <a:pt x="2700832" y="0"/>
                </a:cubicBezTo>
                <a:cubicBezTo>
                  <a:pt x="2945618" y="-29259"/>
                  <a:pt x="2952109" y="6855"/>
                  <a:pt x="3126544" y="0"/>
                </a:cubicBezTo>
                <a:cubicBezTo>
                  <a:pt x="3300979" y="-6855"/>
                  <a:pt x="3654006" y="11598"/>
                  <a:pt x="3824434" y="0"/>
                </a:cubicBezTo>
                <a:cubicBezTo>
                  <a:pt x="3994862" y="-11598"/>
                  <a:pt x="4263228" y="27283"/>
                  <a:pt x="4431598" y="0"/>
                </a:cubicBezTo>
                <a:cubicBezTo>
                  <a:pt x="4599968" y="-27283"/>
                  <a:pt x="4958356" y="-38498"/>
                  <a:pt x="5220213" y="0"/>
                </a:cubicBezTo>
                <a:cubicBezTo>
                  <a:pt x="5482070" y="38498"/>
                  <a:pt x="5846168" y="-34297"/>
                  <a:pt x="6099553" y="0"/>
                </a:cubicBezTo>
                <a:cubicBezTo>
                  <a:pt x="6352938" y="34297"/>
                  <a:pt x="6483556" y="3290"/>
                  <a:pt x="6797443" y="0"/>
                </a:cubicBezTo>
                <a:cubicBezTo>
                  <a:pt x="7111330" y="-3290"/>
                  <a:pt x="7287839" y="-34765"/>
                  <a:pt x="7676783" y="0"/>
                </a:cubicBezTo>
                <a:cubicBezTo>
                  <a:pt x="8065727" y="34765"/>
                  <a:pt x="8044287" y="22698"/>
                  <a:pt x="8374673" y="0"/>
                </a:cubicBezTo>
                <a:cubicBezTo>
                  <a:pt x="8705059" y="-22698"/>
                  <a:pt x="8893035" y="-12234"/>
                  <a:pt x="9072562" y="0"/>
                </a:cubicBezTo>
                <a:cubicBezTo>
                  <a:pt x="9072238" y="4115"/>
                  <a:pt x="9073291" y="11698"/>
                  <a:pt x="9072562" y="15122"/>
                </a:cubicBezTo>
                <a:cubicBezTo>
                  <a:pt x="8906628" y="3560"/>
                  <a:pt x="8632831" y="47"/>
                  <a:pt x="8374673" y="15122"/>
                </a:cubicBezTo>
                <a:cubicBezTo>
                  <a:pt x="8116515" y="30197"/>
                  <a:pt x="7983570" y="-2779"/>
                  <a:pt x="7858234" y="15122"/>
                </a:cubicBezTo>
                <a:cubicBezTo>
                  <a:pt x="7732898" y="33023"/>
                  <a:pt x="7627609" y="-2048"/>
                  <a:pt x="7432522" y="15122"/>
                </a:cubicBezTo>
                <a:cubicBezTo>
                  <a:pt x="7237435" y="32292"/>
                  <a:pt x="6996608" y="41573"/>
                  <a:pt x="6825358" y="15122"/>
                </a:cubicBezTo>
                <a:cubicBezTo>
                  <a:pt x="6654108" y="-11329"/>
                  <a:pt x="6291485" y="25725"/>
                  <a:pt x="6127469" y="15122"/>
                </a:cubicBezTo>
                <a:cubicBezTo>
                  <a:pt x="5963453" y="4519"/>
                  <a:pt x="5660576" y="19115"/>
                  <a:pt x="5520305" y="15122"/>
                </a:cubicBezTo>
                <a:cubicBezTo>
                  <a:pt x="5380034" y="11129"/>
                  <a:pt x="5155259" y="10796"/>
                  <a:pt x="5003867" y="15122"/>
                </a:cubicBezTo>
                <a:cubicBezTo>
                  <a:pt x="4852475" y="19448"/>
                  <a:pt x="4304127" y="49916"/>
                  <a:pt x="4124526" y="15122"/>
                </a:cubicBezTo>
                <a:cubicBezTo>
                  <a:pt x="3944925" y="-19672"/>
                  <a:pt x="3664900" y="49242"/>
                  <a:pt x="3426637" y="15122"/>
                </a:cubicBezTo>
                <a:cubicBezTo>
                  <a:pt x="3188374" y="-18998"/>
                  <a:pt x="2923518" y="3730"/>
                  <a:pt x="2638022" y="15122"/>
                </a:cubicBezTo>
                <a:cubicBezTo>
                  <a:pt x="2352527" y="26514"/>
                  <a:pt x="2418348" y="-1869"/>
                  <a:pt x="2212309" y="15122"/>
                </a:cubicBezTo>
                <a:cubicBezTo>
                  <a:pt x="2006270" y="32113"/>
                  <a:pt x="1829193" y="3504"/>
                  <a:pt x="1695871" y="15122"/>
                </a:cubicBezTo>
                <a:cubicBezTo>
                  <a:pt x="1562549" y="26740"/>
                  <a:pt x="1146794" y="1912"/>
                  <a:pt x="997982" y="15122"/>
                </a:cubicBezTo>
                <a:cubicBezTo>
                  <a:pt x="849170" y="28332"/>
                  <a:pt x="290218" y="19926"/>
                  <a:pt x="0" y="15122"/>
                </a:cubicBezTo>
                <a:cubicBezTo>
                  <a:pt x="-252" y="8829"/>
                  <a:pt x="10" y="3307"/>
                  <a:pt x="0" y="0"/>
                </a:cubicBezTo>
                <a:close/>
              </a:path>
              <a:path w="9072562" h="15122" stroke="0">
                <a:moveTo>
                  <a:pt x="0" y="0"/>
                </a:moveTo>
                <a:cubicBezTo>
                  <a:pt x="141103" y="656"/>
                  <a:pt x="396651" y="9340"/>
                  <a:pt x="516438" y="0"/>
                </a:cubicBezTo>
                <a:cubicBezTo>
                  <a:pt x="636225" y="-9340"/>
                  <a:pt x="832647" y="-14954"/>
                  <a:pt x="942151" y="0"/>
                </a:cubicBezTo>
                <a:cubicBezTo>
                  <a:pt x="1051655" y="14954"/>
                  <a:pt x="1261749" y="-24393"/>
                  <a:pt x="1458589" y="0"/>
                </a:cubicBezTo>
                <a:cubicBezTo>
                  <a:pt x="1655429" y="24393"/>
                  <a:pt x="1916267" y="-15482"/>
                  <a:pt x="2156478" y="0"/>
                </a:cubicBezTo>
                <a:cubicBezTo>
                  <a:pt x="2396689" y="15482"/>
                  <a:pt x="2633204" y="-10788"/>
                  <a:pt x="2945093" y="0"/>
                </a:cubicBezTo>
                <a:cubicBezTo>
                  <a:pt x="3256982" y="10788"/>
                  <a:pt x="3454162" y="-6792"/>
                  <a:pt x="3824434" y="0"/>
                </a:cubicBezTo>
                <a:cubicBezTo>
                  <a:pt x="4194706" y="6792"/>
                  <a:pt x="4319988" y="376"/>
                  <a:pt x="4703774" y="0"/>
                </a:cubicBezTo>
                <a:cubicBezTo>
                  <a:pt x="5087560" y="-376"/>
                  <a:pt x="5126744" y="-13553"/>
                  <a:pt x="5310938" y="0"/>
                </a:cubicBezTo>
                <a:cubicBezTo>
                  <a:pt x="5495132" y="13553"/>
                  <a:pt x="5842752" y="-26163"/>
                  <a:pt x="6099553" y="0"/>
                </a:cubicBezTo>
                <a:cubicBezTo>
                  <a:pt x="6356354" y="26163"/>
                  <a:pt x="6492618" y="14517"/>
                  <a:pt x="6797443" y="0"/>
                </a:cubicBezTo>
                <a:cubicBezTo>
                  <a:pt x="7102268" y="-14517"/>
                  <a:pt x="7210781" y="-16073"/>
                  <a:pt x="7404606" y="0"/>
                </a:cubicBezTo>
                <a:cubicBezTo>
                  <a:pt x="7598431" y="16073"/>
                  <a:pt x="7888854" y="33570"/>
                  <a:pt x="8193221" y="0"/>
                </a:cubicBezTo>
                <a:cubicBezTo>
                  <a:pt x="8497588" y="-33570"/>
                  <a:pt x="8770347" y="32155"/>
                  <a:pt x="9072562" y="0"/>
                </a:cubicBezTo>
                <a:cubicBezTo>
                  <a:pt x="9071997" y="7301"/>
                  <a:pt x="9072152" y="11748"/>
                  <a:pt x="9072562" y="15122"/>
                </a:cubicBezTo>
                <a:cubicBezTo>
                  <a:pt x="8924393" y="40482"/>
                  <a:pt x="8809853" y="-9205"/>
                  <a:pt x="8556124" y="15122"/>
                </a:cubicBezTo>
                <a:cubicBezTo>
                  <a:pt x="8302395" y="39449"/>
                  <a:pt x="8010112" y="13833"/>
                  <a:pt x="7676783" y="15122"/>
                </a:cubicBezTo>
                <a:cubicBezTo>
                  <a:pt x="7343454" y="16411"/>
                  <a:pt x="7345830" y="14752"/>
                  <a:pt x="7160345" y="15122"/>
                </a:cubicBezTo>
                <a:cubicBezTo>
                  <a:pt x="6974860" y="15492"/>
                  <a:pt x="6678294" y="-18650"/>
                  <a:pt x="6371730" y="15122"/>
                </a:cubicBezTo>
                <a:cubicBezTo>
                  <a:pt x="6065166" y="48894"/>
                  <a:pt x="6037836" y="7165"/>
                  <a:pt x="5946018" y="15122"/>
                </a:cubicBezTo>
                <a:cubicBezTo>
                  <a:pt x="5854200" y="23079"/>
                  <a:pt x="5590883" y="15479"/>
                  <a:pt x="5248128" y="15122"/>
                </a:cubicBezTo>
                <a:cubicBezTo>
                  <a:pt x="4905373" y="14766"/>
                  <a:pt x="4844420" y="13075"/>
                  <a:pt x="4731690" y="15122"/>
                </a:cubicBezTo>
                <a:cubicBezTo>
                  <a:pt x="4618960" y="17169"/>
                  <a:pt x="4234374" y="35964"/>
                  <a:pt x="3852349" y="15122"/>
                </a:cubicBezTo>
                <a:cubicBezTo>
                  <a:pt x="3470324" y="-5720"/>
                  <a:pt x="3634376" y="22003"/>
                  <a:pt x="3426637" y="15122"/>
                </a:cubicBezTo>
                <a:cubicBezTo>
                  <a:pt x="3218898" y="8241"/>
                  <a:pt x="2920558" y="-6355"/>
                  <a:pt x="2728747" y="15122"/>
                </a:cubicBezTo>
                <a:cubicBezTo>
                  <a:pt x="2536936" y="36599"/>
                  <a:pt x="2513466" y="24102"/>
                  <a:pt x="2303035" y="15122"/>
                </a:cubicBezTo>
                <a:cubicBezTo>
                  <a:pt x="2092604" y="6142"/>
                  <a:pt x="1962710" y="9357"/>
                  <a:pt x="1786597" y="15122"/>
                </a:cubicBezTo>
                <a:cubicBezTo>
                  <a:pt x="1610484" y="20887"/>
                  <a:pt x="1193979" y="-7803"/>
                  <a:pt x="997982" y="15122"/>
                </a:cubicBezTo>
                <a:cubicBezTo>
                  <a:pt x="801985" y="38047"/>
                  <a:pt x="399706" y="43803"/>
                  <a:pt x="0" y="15122"/>
                </a:cubicBezTo>
                <a:cubicBezTo>
                  <a:pt x="215" y="8548"/>
                  <a:pt x="-421" y="4752"/>
                  <a:pt x="0" y="0"/>
                </a:cubicBezTo>
                <a:close/>
              </a:path>
            </a:pathLst>
          </a:custGeom>
          <a:solidFill>
            <a:schemeClr val="accent2">
              <a:alpha val="75000"/>
            </a:schemeClr>
          </a:solidFill>
          <a:ln w="44450" cap="rnd">
            <a:solidFill>
              <a:srgbClr val="0369A3">
                <a:alpha val="75000"/>
              </a:srgbClr>
            </a:solidFill>
            <a:round/>
          </a:ln>
        </p:spPr>
        <p:style>
          <a:lnRef idx="2">
            <a:schemeClr val="accent1">
              <a:shade val="50000"/>
            </a:schemeClr>
          </a:lnRef>
          <a:fillRef idx="1">
            <a:schemeClr val="accent1"/>
          </a:fillRef>
          <a:effectRef idx="0">
            <a:schemeClr val="accent1"/>
          </a:effectRef>
          <a:fontRef idx="minor"/>
        </p:style>
        <p:txBody>
          <a:bodyPr lIns="90000" tIns="-29880" rIns="90000" bIns="-29880" anchor="ctr">
            <a:noAutofit/>
          </a:bodyPr>
          <a:lstStyle/>
          <a:p>
            <a:pPr algn="ctr" defTabSz="914400">
              <a:lnSpc>
                <a:spcPct val="100000"/>
              </a:lnSpc>
            </a:pPr>
            <a:endParaRPr lang="en-US" sz="1800" b="0" u="none" strike="noStrike">
              <a:solidFill>
                <a:schemeClr val="lt1"/>
              </a:solidFill>
              <a:effectLst/>
              <a:uFillTx/>
              <a:latin typeface="Arial"/>
              <a:ea typeface="DejaVu Sans"/>
            </a:endParaRPr>
          </a:p>
        </p:txBody>
      </p:sp>
      <p:sp>
        <p:nvSpPr>
          <p:cNvPr id="47" name="PlaceHolder 2"/>
          <p:cNvSpPr>
            <a:spLocks noGrp="1"/>
          </p:cNvSpPr>
          <p:nvPr>
            <p:ph/>
          </p:nvPr>
        </p:nvSpPr>
        <p:spPr>
          <a:xfrm>
            <a:off x="473400" y="1712520"/>
            <a:ext cx="5548680" cy="3403800"/>
          </a:xfrm>
          <a:prstGeom prst="rect">
            <a:avLst/>
          </a:prstGeom>
          <a:noFill/>
          <a:ln w="0">
            <a:noFill/>
          </a:ln>
        </p:spPr>
        <p:txBody>
          <a:bodyPr lIns="91440" tIns="45720" rIns="91440" bIns="45720" anchor="t">
            <a:normAutofit fontScale="92500" lnSpcReduction="9999"/>
          </a:bodyPr>
          <a:lstStyle/>
          <a:p>
            <a:pPr marL="228600" indent="-228600" defTabSz="914400">
              <a:lnSpc>
                <a:spcPct val="90000"/>
              </a:lnSpc>
              <a:spcBef>
                <a:spcPts val="1001"/>
              </a:spcBef>
              <a:spcAft>
                <a:spcPts val="601"/>
              </a:spcAft>
              <a:buClr>
                <a:srgbClr val="000000"/>
              </a:buClr>
              <a:buFont typeface="Arial"/>
              <a:buChar char="•"/>
            </a:pPr>
            <a:r>
              <a:rPr lang="en-US" sz="1500" b="1" u="none" strike="noStrike">
                <a:solidFill>
                  <a:schemeClr val="dk1"/>
                </a:solidFill>
                <a:effectLst/>
                <a:uFillTx/>
                <a:latin typeface="Arial"/>
                <a:ea typeface="DejaVu Sans"/>
              </a:rPr>
              <a:t>Principais Funcionalidades da Lu:</a:t>
            </a:r>
            <a:endParaRPr lang="pt-BR" sz="1500" b="0" u="none" strike="noStrike">
              <a:solidFill>
                <a:srgbClr val="000000"/>
              </a:solidFill>
              <a:effectLst/>
              <a:uFillTx/>
              <a:latin typeface="Arial"/>
            </a:endParaRPr>
          </a:p>
          <a:p>
            <a:pPr marL="228600" indent="-228600" defTabSz="914400">
              <a:lnSpc>
                <a:spcPct val="90000"/>
              </a:lnSpc>
              <a:spcBef>
                <a:spcPts val="1001"/>
              </a:spcBef>
              <a:spcAft>
                <a:spcPts val="601"/>
              </a:spcAft>
              <a:buClr>
                <a:srgbClr val="000000"/>
              </a:buClr>
              <a:buFont typeface="Arial"/>
              <a:buChar char="•"/>
            </a:pPr>
            <a:r>
              <a:rPr lang="en-US" sz="1500" b="0" u="none" strike="noStrike">
                <a:solidFill>
                  <a:schemeClr val="dk1"/>
                </a:solidFill>
                <a:effectLst/>
                <a:uFillTx/>
                <a:latin typeface="Arial"/>
                <a:ea typeface="DejaVu Sans"/>
              </a:rPr>
              <a:t>Rastreamento de Entregas: A Lu ajuda os clientes a rastrear suas encomendas, fornecendo informações atualizadas sobre o status da entrega.</a:t>
            </a:r>
            <a:endParaRPr lang="pt-BR" sz="1500" b="0" u="none" strike="noStrike">
              <a:solidFill>
                <a:srgbClr val="000000"/>
              </a:solidFill>
              <a:effectLst/>
              <a:uFillTx/>
              <a:latin typeface="Arial"/>
            </a:endParaRPr>
          </a:p>
          <a:p>
            <a:pPr marL="228600" indent="-228600" defTabSz="914400">
              <a:lnSpc>
                <a:spcPct val="90000"/>
              </a:lnSpc>
              <a:spcBef>
                <a:spcPts val="1001"/>
              </a:spcBef>
              <a:spcAft>
                <a:spcPts val="601"/>
              </a:spcAft>
              <a:buClr>
                <a:srgbClr val="000000"/>
              </a:buClr>
              <a:buFont typeface="Arial"/>
              <a:buChar char="•"/>
            </a:pPr>
            <a:r>
              <a:rPr lang="en-US" sz="1500" b="0" u="none" strike="noStrike">
                <a:solidFill>
                  <a:schemeClr val="dk1"/>
                </a:solidFill>
                <a:effectLst/>
                <a:uFillTx/>
                <a:latin typeface="Arial"/>
                <a:ea typeface="DejaVu Sans"/>
              </a:rPr>
              <a:t>Emissão de Segunda Via de Boletos e Notas Fiscais: Facilita a obtenção de documentos importantes, como boletos e notas fiscais.</a:t>
            </a:r>
            <a:endParaRPr lang="pt-BR" sz="1500" b="0" u="none" strike="noStrike">
              <a:solidFill>
                <a:srgbClr val="000000"/>
              </a:solidFill>
              <a:effectLst/>
              <a:uFillTx/>
              <a:latin typeface="Arial"/>
            </a:endParaRPr>
          </a:p>
          <a:p>
            <a:pPr marL="228600" indent="-228600" defTabSz="914400">
              <a:lnSpc>
                <a:spcPct val="90000"/>
              </a:lnSpc>
              <a:spcBef>
                <a:spcPts val="1001"/>
              </a:spcBef>
              <a:spcAft>
                <a:spcPts val="601"/>
              </a:spcAft>
              <a:buClr>
                <a:srgbClr val="000000"/>
              </a:buClr>
              <a:buFont typeface="Arial"/>
              <a:buChar char="•"/>
            </a:pPr>
            <a:r>
              <a:rPr lang="en-US" sz="1500" b="0" u="none" strike="noStrike">
                <a:solidFill>
                  <a:schemeClr val="dk1"/>
                </a:solidFill>
                <a:effectLst/>
                <a:uFillTx/>
                <a:latin typeface="Arial"/>
                <a:ea typeface="DejaVu Sans"/>
              </a:rPr>
              <a:t>Informações sobre Pedidos: Fornece detalhes sobre o status dos pedidos e orienta sobre a retirada de produtos nas lojas físicas.</a:t>
            </a:r>
            <a:endParaRPr lang="pt-BR" sz="1500" b="0" u="none" strike="noStrike">
              <a:solidFill>
                <a:srgbClr val="000000"/>
              </a:solidFill>
              <a:effectLst/>
              <a:uFillTx/>
              <a:latin typeface="Arial"/>
            </a:endParaRPr>
          </a:p>
          <a:p>
            <a:pPr marL="228600" indent="-228600" defTabSz="914400">
              <a:lnSpc>
                <a:spcPct val="90000"/>
              </a:lnSpc>
              <a:spcBef>
                <a:spcPts val="1001"/>
              </a:spcBef>
              <a:spcAft>
                <a:spcPts val="601"/>
              </a:spcAft>
              <a:buClr>
                <a:srgbClr val="000000"/>
              </a:buClr>
              <a:buFont typeface="Arial"/>
              <a:buChar char="•"/>
            </a:pPr>
            <a:r>
              <a:rPr lang="en-US" sz="1500" b="0" u="none" strike="noStrike">
                <a:solidFill>
                  <a:schemeClr val="dk1"/>
                </a:solidFill>
                <a:effectLst/>
                <a:uFillTx/>
                <a:latin typeface="Arial"/>
                <a:ea typeface="DejaVu Sans"/>
              </a:rPr>
              <a:t>Disponibilidade 24/7: A Lu está disponível a qualquer hora do dia, todos os dias da semana, eliminando a necessidade de filas de espera e proporcionando um atendimento contínuo.</a:t>
            </a:r>
            <a:endParaRPr lang="pt-BR" sz="1500" b="0" u="none" strike="noStrike">
              <a:solidFill>
                <a:srgbClr val="000000"/>
              </a:solidFill>
              <a:effectLst/>
              <a:uFillTx/>
              <a:latin typeface="Arial"/>
            </a:endParaRPr>
          </a:p>
        </p:txBody>
      </p:sp>
      <p:pic>
        <p:nvPicPr>
          <p:cNvPr id="48" name="Imagem 11" descr="Interface gráfica do usuário, Aplicativo&#10;&#10;O conteúdo gerado por IA pode estar incorreto."/>
          <p:cNvPicPr/>
          <p:nvPr/>
        </p:nvPicPr>
        <p:blipFill>
          <a:blip r:embed="rId3"/>
          <a:stretch/>
        </p:blipFill>
        <p:spPr>
          <a:xfrm>
            <a:off x="6497640" y="197280"/>
            <a:ext cx="2995920" cy="5265720"/>
          </a:xfrm>
          <a:prstGeom prst="rect">
            <a:avLst/>
          </a:prstGeom>
          <a:noFill/>
          <a:ln w="0">
            <a:noFill/>
          </a:ln>
        </p:spPr>
      </p:pic>
      <p:pic>
        <p:nvPicPr>
          <p:cNvPr id="49" name="Imagem 13" descr="Logotipo, nome da empresa&#10;&#10;O conteúdo gerado por IA pode estar incorreto."/>
          <p:cNvPicPr/>
          <p:nvPr/>
        </p:nvPicPr>
        <p:blipFill>
          <a:blip r:embed="rId4"/>
          <a:stretch/>
        </p:blipFill>
        <p:spPr>
          <a:xfrm>
            <a:off x="104400" y="110880"/>
            <a:ext cx="1182960" cy="621000"/>
          </a:xfrm>
          <a:prstGeom prst="rect">
            <a:avLst/>
          </a:prstGeom>
          <a:noFill/>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0" name="Imagem 4"/>
          <p:cNvPicPr/>
          <p:nvPr/>
        </p:nvPicPr>
        <p:blipFill>
          <a:blip r:embed="rId2"/>
          <a:stretch/>
        </p:blipFill>
        <p:spPr>
          <a:xfrm>
            <a:off x="615600" y="750240"/>
            <a:ext cx="9014400" cy="4168080"/>
          </a:xfrm>
          <a:prstGeom prst="rect">
            <a:avLst/>
          </a:prstGeom>
          <a:noFill/>
          <a:ln w="0">
            <a:noFill/>
          </a:ln>
        </p:spPr>
      </p:pic>
      <p:pic>
        <p:nvPicPr>
          <p:cNvPr id="51" name="Imagem 5" descr="Logotipo, nome da empresa&#10;&#10;O conteúdo gerado por IA pode estar incorreto."/>
          <p:cNvPicPr/>
          <p:nvPr/>
        </p:nvPicPr>
        <p:blipFill>
          <a:blip r:embed="rId3"/>
          <a:stretch/>
        </p:blipFill>
        <p:spPr>
          <a:xfrm>
            <a:off x="306720" y="172440"/>
            <a:ext cx="1182960" cy="621000"/>
          </a:xfrm>
          <a:prstGeom prst="rect">
            <a:avLst/>
          </a:prstGeom>
          <a:noFill/>
          <a:ln w="0">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2" name="Imagem 4"/>
          <p:cNvPicPr/>
          <p:nvPr/>
        </p:nvPicPr>
        <p:blipFill>
          <a:blip r:embed="rId2"/>
          <a:stretch/>
        </p:blipFill>
        <p:spPr>
          <a:xfrm>
            <a:off x="731160" y="475920"/>
            <a:ext cx="1884240" cy="4599000"/>
          </a:xfrm>
          <a:prstGeom prst="rect">
            <a:avLst/>
          </a:prstGeom>
          <a:noFill/>
          <a:ln w="0">
            <a:noFill/>
          </a:ln>
        </p:spPr>
      </p:pic>
      <p:cxnSp>
        <p:nvCxnSpPr>
          <p:cNvPr id="53" name="Straight Connector 13">
            <a:extLst>
              <a:ext uri="{C183D7F6-B498-43B3-948B-1728B52AA6E4}">
                <adec:decorative xmlns:adec="http://schemas.microsoft.com/office/drawing/2017/decorative" val="1"/>
              </a:ext>
            </a:extLst>
          </p:cNvPr>
          <p:cNvCxnSpPr/>
          <p:nvPr/>
        </p:nvCxnSpPr>
        <p:spPr>
          <a:xfrm>
            <a:off x="3444120" y="1301040"/>
            <a:ext cx="2160" cy="3070080"/>
          </a:xfrm>
          <a:prstGeom prst="straightConnector1">
            <a:avLst/>
          </a:prstGeom>
          <a:ln w="19050">
            <a:solidFill>
              <a:srgbClr val="7F7F7F"/>
            </a:solidFill>
            <a:round/>
          </a:ln>
        </p:spPr>
      </p:cxnSp>
      <p:pic>
        <p:nvPicPr>
          <p:cNvPr id="54" name="Imagem 6"/>
          <p:cNvPicPr/>
          <p:nvPr/>
        </p:nvPicPr>
        <p:blipFill>
          <a:blip r:embed="rId3"/>
          <a:stretch/>
        </p:blipFill>
        <p:spPr>
          <a:xfrm>
            <a:off x="3505680" y="2449080"/>
            <a:ext cx="2922480" cy="1918080"/>
          </a:xfrm>
          <a:prstGeom prst="rect">
            <a:avLst/>
          </a:prstGeom>
          <a:noFill/>
          <a:ln w="0">
            <a:noFill/>
          </a:ln>
        </p:spPr>
      </p:pic>
      <p:cxnSp>
        <p:nvCxnSpPr>
          <p:cNvPr id="55" name="Straight Connector 15">
            <a:extLst>
              <a:ext uri="{C183D7F6-B498-43B3-948B-1728B52AA6E4}">
                <adec:decorative xmlns:adec="http://schemas.microsoft.com/office/drawing/2017/decorative" val="1"/>
              </a:ext>
            </a:extLst>
          </p:cNvPr>
          <p:cNvCxnSpPr/>
          <p:nvPr/>
        </p:nvCxnSpPr>
        <p:spPr>
          <a:xfrm>
            <a:off x="6611040" y="1301040"/>
            <a:ext cx="2160" cy="3070080"/>
          </a:xfrm>
          <a:prstGeom prst="straightConnector1">
            <a:avLst/>
          </a:prstGeom>
          <a:ln w="19050">
            <a:solidFill>
              <a:srgbClr val="7F7F7F"/>
            </a:solidFill>
            <a:round/>
          </a:ln>
        </p:spPr>
      </p:cxnSp>
      <p:pic>
        <p:nvPicPr>
          <p:cNvPr id="56" name="Imagem 8" descr="Mulher com vestido azul&#10;&#10;O conteúdo gerado por IA pode estar incorreto."/>
          <p:cNvPicPr/>
          <p:nvPr/>
        </p:nvPicPr>
        <p:blipFill>
          <a:blip r:embed="rId4"/>
          <a:srcRect r="18534"/>
          <a:stretch/>
        </p:blipFill>
        <p:spPr>
          <a:xfrm>
            <a:off x="6995160" y="1301400"/>
            <a:ext cx="2152800" cy="3632760"/>
          </a:xfrm>
          <a:prstGeom prst="rect">
            <a:avLst/>
          </a:prstGeom>
          <a:noFill/>
          <a:ln w="0">
            <a:noFill/>
          </a:ln>
        </p:spPr>
      </p:pic>
    </p:spTree>
  </p:cSld>
  <p:clrMapOvr>
    <a:masterClrMapping/>
  </p:clrMapOvr>
</p:sld>
</file>

<file path=ppt/theme/theme1.xml><?xml version="1.0" encoding="utf-8"?>
<a:theme xmlns:a="http://schemas.openxmlformats.org/drawingml/2006/main"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ppt/theme/theme2.xml><?xml version="1.0" encoding="utf-8"?>
<a:theme xmlns:a="http://schemas.openxmlformats.org/drawingml/2006/main"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74</TotalTime>
  <Words>1417</Words>
  <Application>Microsoft Office PowerPoint</Application>
  <PresentationFormat>Personalizar</PresentationFormat>
  <Paragraphs>69</Paragraphs>
  <Slides>21</Slides>
  <Notes>1</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21</vt:i4>
      </vt:variant>
    </vt:vector>
  </HeadingPairs>
  <TitlesOfParts>
    <vt:vector size="28" baseType="lpstr">
      <vt:lpstr>Aptos</vt:lpstr>
      <vt:lpstr>Arial</vt:lpstr>
      <vt:lpstr>Bebas Neue</vt:lpstr>
      <vt:lpstr>Symbol</vt:lpstr>
      <vt:lpstr>Times New Roman</vt:lpstr>
      <vt:lpstr>Wingdings</vt:lpstr>
      <vt:lpstr>Office</vt:lpstr>
      <vt:lpstr>Visão Social  Magazine Luiza</vt:lpstr>
      <vt:lpstr>Missão, Visão e Valores</vt:lpstr>
      <vt:lpstr>METODOLOGIA</vt:lpstr>
      <vt:lpstr>PONTOS POSITIVOS x NEGATIVOS</vt:lpstr>
      <vt:lpstr>PONTOS POSITIVOS x NEGATIVOS</vt:lpstr>
      <vt:lpstr>PONTOS POSITIVOS x NEGATIVOS</vt:lpstr>
      <vt:lpstr>Assistente Virtual Lu</vt:lpstr>
      <vt:lpstr>Apresentação do PowerPoint</vt:lpstr>
      <vt:lpstr>Apresentação do PowerPoint</vt:lpstr>
      <vt:lpstr>RECLAMAÇÕES</vt:lpstr>
      <vt:lpstr>RECLAMAÇÕES</vt:lpstr>
      <vt:lpstr>RECLAMAÇÕES</vt:lpstr>
      <vt:lpstr>RECLAMAÇÕES</vt:lpstr>
      <vt:lpstr>RECLAMAÇÕES</vt:lpstr>
      <vt:lpstr>AVALIAÇÃO DE FUNCIONÁRIOS E EX-FUNCIONÁRIOS</vt:lpstr>
      <vt:lpstr>ATITUDES e AÇÕES POSITIVAS</vt:lpstr>
      <vt:lpstr>ATITUDES e AÇÕES POSITIVAS</vt:lpstr>
      <vt:lpstr>ATITUDES e AÇÕES POSITIVAS</vt:lpstr>
      <vt:lpstr>CONCLUSÃO</vt:lpstr>
      <vt:lpstr>Notícias, artigos e avaliações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Blueprint Plans</dc:title>
  <dc:subject/>
  <dc:creator/>
  <dc:description>This work is licensed under a Creative Commons Attribution-ShareAlike 3.0 Unported License.
It makes use of the works of Mateus Machado Luna.
SVG pictures were made by Rizmut.</dc:description>
  <cp:lastModifiedBy>Gabriela Domingues</cp:lastModifiedBy>
  <cp:revision>9</cp:revision>
  <dcterms:created xsi:type="dcterms:W3CDTF">2025-03-29T09:41:34Z</dcterms:created>
  <dcterms:modified xsi:type="dcterms:W3CDTF">2025-04-05T12:06:42Z</dcterms:modified>
  <dc:language>pt-BR</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2</vt:i4>
  </property>
  <property fmtid="{D5CDD505-2E9C-101B-9397-08002B2CF9AE}" pid="3" name="PresentationFormat">
    <vt:lpwstr>Personalizar</vt:lpwstr>
  </property>
  <property fmtid="{D5CDD505-2E9C-101B-9397-08002B2CF9AE}" pid="4" name="Slides">
    <vt:i4>19</vt:i4>
  </property>
</Properties>
</file>